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60"/>
  </p:notesMasterIdLst>
  <p:sldIdLst>
    <p:sldId id="296" r:id="rId2"/>
    <p:sldId id="278" r:id="rId3"/>
    <p:sldId id="279" r:id="rId4"/>
    <p:sldId id="280" r:id="rId5"/>
    <p:sldId id="281" r:id="rId6"/>
    <p:sldId id="282" r:id="rId7"/>
    <p:sldId id="283" r:id="rId8"/>
    <p:sldId id="284" r:id="rId9"/>
    <p:sldId id="285" r:id="rId10"/>
    <p:sldId id="286" r:id="rId11"/>
    <p:sldId id="287" r:id="rId12"/>
    <p:sldId id="288" r:id="rId13"/>
    <p:sldId id="289" r:id="rId14"/>
    <p:sldId id="290" r:id="rId15"/>
    <p:sldId id="291" r:id="rId16"/>
    <p:sldId id="292" r:id="rId17"/>
    <p:sldId id="293" r:id="rId18"/>
    <p:sldId id="294" r:id="rId19"/>
    <p:sldId id="295" r:id="rId20"/>
    <p:sldId id="274" r:id="rId21"/>
    <p:sldId id="301" r:id="rId22"/>
    <p:sldId id="302" r:id="rId23"/>
    <p:sldId id="303" r:id="rId24"/>
    <p:sldId id="304" r:id="rId25"/>
    <p:sldId id="305" r:id="rId26"/>
    <p:sldId id="306" r:id="rId27"/>
    <p:sldId id="307" r:id="rId28"/>
    <p:sldId id="308" r:id="rId29"/>
    <p:sldId id="309" r:id="rId30"/>
    <p:sldId id="310" r:id="rId31"/>
    <p:sldId id="311" r:id="rId32"/>
    <p:sldId id="312" r:id="rId33"/>
    <p:sldId id="313" r:id="rId34"/>
    <p:sldId id="314" r:id="rId35"/>
    <p:sldId id="315" r:id="rId36"/>
    <p:sldId id="267" r:id="rId37"/>
    <p:sldId id="266" r:id="rId38"/>
    <p:sldId id="265" r:id="rId39"/>
    <p:sldId id="264" r:id="rId40"/>
    <p:sldId id="263" r:id="rId41"/>
    <p:sldId id="262" r:id="rId42"/>
    <p:sldId id="261" r:id="rId43"/>
    <p:sldId id="260" r:id="rId44"/>
    <p:sldId id="259" r:id="rId45"/>
    <p:sldId id="298" r:id="rId46"/>
    <p:sldId id="299" r:id="rId47"/>
    <p:sldId id="300" r:id="rId48"/>
    <p:sldId id="257" r:id="rId49"/>
    <p:sldId id="258" r:id="rId50"/>
    <p:sldId id="268" r:id="rId51"/>
    <p:sldId id="269" r:id="rId52"/>
    <p:sldId id="270" r:id="rId53"/>
    <p:sldId id="271" r:id="rId54"/>
    <p:sldId id="272" r:id="rId55"/>
    <p:sldId id="273" r:id="rId56"/>
    <p:sldId id="275" r:id="rId57"/>
    <p:sldId id="277" r:id="rId58"/>
    <p:sldId id="297" r:id="rId5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49DC35-F43E-4A16-84D8-D969AD15CF7A}" v="530" dt="2022-09-29T08:21:40.243"/>
    <p1510:client id="{5014B1A0-4240-4A87-8E9B-C1D1894713D5}" v="501" dt="2022-09-29T06:51:48.267"/>
    <p1510:client id="{6B37CFF0-10FA-47F5-8431-EE93D82E6081}" v="629" dt="2022-09-29T09:35:46.673"/>
    <p1510:client id="{A5986B22-E608-473E-A7C7-B8B011CD729E}" v="22" dt="2022-09-29T06:56:08.165"/>
    <p1510:client id="{B8F5B507-E177-4169-A175-459A19C762F1}" v="10" dt="2022-09-29T09:12:26.727"/>
    <p1510:client id="{DAC49377-449A-4BFF-9316-490C1CC0853A}" v="1" dt="2022-09-29T05:08:15.050"/>
    <p1510:client id="{E9F19BFC-BE0B-46F5-BFBB-B604A940AC63}" v="510" dt="2022-09-29T07:36:39.0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tmp>
</file>

<file path=ppt/media/image27.tmp>
</file>

<file path=ppt/media/image28.tmp>
</file>

<file path=ppt/media/image29.tmp>
</file>

<file path=ppt/media/image3.png>
</file>

<file path=ppt/media/image30.tmp>
</file>

<file path=ppt/media/image31.tmp>
</file>

<file path=ppt/media/image32.tmp>
</file>

<file path=ppt/media/image33.tmp>
</file>

<file path=ppt/media/image34.tmp>
</file>

<file path=ppt/media/image35.tmp>
</file>

<file path=ppt/media/image36.tmp>
</file>

<file path=ppt/media/image37.tmp>
</file>

<file path=ppt/media/image38.tmp>
</file>

<file path=ppt/media/image39.tmp>
</file>

<file path=ppt/media/image4.png>
</file>

<file path=ppt/media/image40.tmp>
</file>

<file path=ppt/media/image41.tmp>
</file>

<file path=ppt/media/image42.tmp>
</file>

<file path=ppt/media/image43.tmp>
</file>

<file path=ppt/media/image44.tmp>
</file>

<file path=ppt/media/image45.tmp>
</file>

<file path=ppt/media/image46.tmp>
</file>

<file path=ppt/media/image47.tmp>
</file>

<file path=ppt/media/image48.tmp>
</file>

<file path=ppt/media/image49.tmp>
</file>

<file path=ppt/media/image5.png>
</file>

<file path=ppt/media/image50.tmp>
</file>

<file path=ppt/media/image51.tmp>
</file>

<file path=ppt/media/image52.tmp>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06E8FF-9A29-4A4A-B9E1-035CA5A3C0A7}" type="datetimeFigureOut">
              <a:rPr lang="en-US" smtClean="0"/>
              <a:t>30-Sep-22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65445E-2322-440B-AB2F-8DFB6407D556}" type="slidenum">
              <a:rPr lang="en-US" smtClean="0"/>
              <a:t>‹#›</a:t>
            </a:fld>
            <a:endParaRPr lang="en-US"/>
          </a:p>
        </p:txBody>
      </p:sp>
    </p:spTree>
    <p:extLst>
      <p:ext uri="{BB962C8B-B14F-4D97-AF65-F5344CB8AC3E}">
        <p14:creationId xmlns:p14="http://schemas.microsoft.com/office/powerpoint/2010/main" val="3556967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465445E-2322-440B-AB2F-8DFB6407D556}" type="slidenum">
              <a:rPr lang="en-US" smtClean="0"/>
              <a:t>37</a:t>
            </a:fld>
            <a:endParaRPr lang="en-US"/>
          </a:p>
        </p:txBody>
      </p:sp>
    </p:spTree>
    <p:extLst>
      <p:ext uri="{BB962C8B-B14F-4D97-AF65-F5344CB8AC3E}">
        <p14:creationId xmlns:p14="http://schemas.microsoft.com/office/powerpoint/2010/main" val="25467002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05D92B0D-5300-49BD-A9D3-76DA01DA920D}" type="datetimeFigureOut">
              <a:rPr lang="en-US" smtClean="0"/>
              <a:t>30-Sep-22</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912387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92B0D-5300-49BD-A9D3-76DA01DA920D}" type="datetimeFigureOut">
              <a:rPr lang="en-US" smtClean="0"/>
              <a:t>30-Sep-22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3441662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92B0D-5300-49BD-A9D3-76DA01DA920D}" type="datetimeFigureOut">
              <a:rPr lang="en-US" smtClean="0"/>
              <a:t>30-Sep-22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855315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92B0D-5300-49BD-A9D3-76DA01DA920D}" type="datetimeFigureOut">
              <a:rPr lang="en-US" smtClean="0"/>
              <a:t>30-Sep-22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4977A9-4301-4277-8586-E91053860BDC}"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703689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92B0D-5300-49BD-A9D3-76DA01DA920D}" type="datetimeFigureOut">
              <a:rPr lang="en-US" smtClean="0"/>
              <a:t>30-Sep-22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17349056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5D92B0D-5300-49BD-A9D3-76DA01DA920D}" type="datetimeFigureOut">
              <a:rPr lang="en-US" smtClean="0"/>
              <a:t>30-Sep-22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26386116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5D92B0D-5300-49BD-A9D3-76DA01DA920D}" type="datetimeFigureOut">
              <a:rPr lang="en-US" smtClean="0"/>
              <a:t>30-Sep-22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10146334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5D92B0D-5300-49BD-A9D3-76DA01DA920D}" type="datetimeFigureOut">
              <a:rPr lang="en-US" smtClean="0"/>
              <a:t>30-Sep-22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8715419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5D92B0D-5300-49BD-A9D3-76DA01DA920D}" type="datetimeFigureOut">
              <a:rPr lang="en-US" smtClean="0"/>
              <a:t>30-Sep-22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4152545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5D92B0D-5300-49BD-A9D3-76DA01DA920D}" type="datetimeFigureOut">
              <a:rPr lang="en-US" smtClean="0"/>
              <a:t>30-Sep-22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7471240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D92B0D-5300-49BD-A9D3-76DA01DA920D}" type="datetimeFigureOut">
              <a:rPr lang="en-US" smtClean="0"/>
              <a:t>30-Sep-22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15934471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5D92B0D-5300-49BD-A9D3-76DA01DA920D}" type="datetimeFigureOut">
              <a:rPr lang="en-US" smtClean="0"/>
              <a:t>30-Sep-22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22439601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5D92B0D-5300-49BD-A9D3-76DA01DA920D}" type="datetimeFigureOut">
              <a:rPr lang="en-US" smtClean="0"/>
              <a:t>30-Sep-22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670631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5D92B0D-5300-49BD-A9D3-76DA01DA920D}" type="datetimeFigureOut">
              <a:rPr lang="en-US" smtClean="0"/>
              <a:t>30-Sep-22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3414584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D92B0D-5300-49BD-A9D3-76DA01DA920D}" type="datetimeFigureOut">
              <a:rPr lang="en-US" smtClean="0"/>
              <a:t>30-Sep-22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1814208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92B0D-5300-49BD-A9D3-76DA01DA920D}" type="datetimeFigureOut">
              <a:rPr lang="en-US" smtClean="0"/>
              <a:t>30-Sep-22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1049165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92B0D-5300-49BD-A9D3-76DA01DA920D}" type="datetimeFigureOut">
              <a:rPr lang="en-US" smtClean="0"/>
              <a:t>30-Sep-22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4977A9-4301-4277-8586-E91053860BDC}" type="slidenum">
              <a:rPr lang="en-US" smtClean="0"/>
              <a:t>‹#›</a:t>
            </a:fld>
            <a:endParaRPr lang="en-US"/>
          </a:p>
        </p:txBody>
      </p:sp>
    </p:spTree>
    <p:extLst>
      <p:ext uri="{BB962C8B-B14F-4D97-AF65-F5344CB8AC3E}">
        <p14:creationId xmlns:p14="http://schemas.microsoft.com/office/powerpoint/2010/main" val="11340641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5D92B0D-5300-49BD-A9D3-76DA01DA920D}" type="datetimeFigureOut">
              <a:rPr lang="en-US" smtClean="0"/>
              <a:t>30-Sep-22</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14977A9-4301-4277-8586-E91053860BDC}" type="slidenum">
              <a:rPr lang="en-US" smtClean="0"/>
              <a:t>‹#›</a:t>
            </a:fld>
            <a:endParaRPr lang="en-US"/>
          </a:p>
        </p:txBody>
      </p:sp>
    </p:spTree>
    <p:extLst>
      <p:ext uri="{BB962C8B-B14F-4D97-AF65-F5344CB8AC3E}">
        <p14:creationId xmlns:p14="http://schemas.microsoft.com/office/powerpoint/2010/main" val="2209593623"/>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6.tmp"/><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tmp"/></Relationships>
</file>

<file path=ppt/slides/_rels/slide24.xml.rels><?xml version="1.0" encoding="UTF-8" standalone="yes"?>
<Relationships xmlns="http://schemas.openxmlformats.org/package/2006/relationships"><Relationship Id="rId3" Type="http://schemas.openxmlformats.org/officeDocument/2006/relationships/image" Target="../media/image29.tmp"/><Relationship Id="rId2" Type="http://schemas.openxmlformats.org/officeDocument/2006/relationships/image" Target="../media/image28.tmp"/><Relationship Id="rId1" Type="http://schemas.openxmlformats.org/officeDocument/2006/relationships/slideLayout" Target="../slideLayouts/slideLayout7.xml"/><Relationship Id="rId4" Type="http://schemas.openxmlformats.org/officeDocument/2006/relationships/image" Target="../media/image30.tmp"/></Relationships>
</file>

<file path=ppt/slides/_rels/slide25.xml.rels><?xml version="1.0" encoding="UTF-8" standalone="yes"?>
<Relationships xmlns="http://schemas.openxmlformats.org/package/2006/relationships"><Relationship Id="rId3" Type="http://schemas.openxmlformats.org/officeDocument/2006/relationships/image" Target="../media/image32.tmp"/><Relationship Id="rId2" Type="http://schemas.openxmlformats.org/officeDocument/2006/relationships/image" Target="../media/image31.tmp"/><Relationship Id="rId1" Type="http://schemas.openxmlformats.org/officeDocument/2006/relationships/slideLayout" Target="../slideLayouts/slideLayout7.xml"/><Relationship Id="rId5" Type="http://schemas.openxmlformats.org/officeDocument/2006/relationships/image" Target="../media/image34.tmp"/><Relationship Id="rId4" Type="http://schemas.openxmlformats.org/officeDocument/2006/relationships/image" Target="../media/image33.tmp"/></Relationships>
</file>

<file path=ppt/slides/_rels/slide26.xml.rels><?xml version="1.0" encoding="UTF-8" standalone="yes"?>
<Relationships xmlns="http://schemas.openxmlformats.org/package/2006/relationships"><Relationship Id="rId3" Type="http://schemas.openxmlformats.org/officeDocument/2006/relationships/image" Target="../media/image36.tmp"/><Relationship Id="rId2" Type="http://schemas.openxmlformats.org/officeDocument/2006/relationships/image" Target="../media/image35.tmp"/><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8.tmp"/><Relationship Id="rId2" Type="http://schemas.openxmlformats.org/officeDocument/2006/relationships/image" Target="../media/image37.tmp"/><Relationship Id="rId1" Type="http://schemas.openxmlformats.org/officeDocument/2006/relationships/slideLayout" Target="../slideLayouts/slideLayout7.xml"/><Relationship Id="rId4" Type="http://schemas.openxmlformats.org/officeDocument/2006/relationships/image" Target="../media/image39.tmp"/></Relationships>
</file>

<file path=ppt/slides/_rels/slide28.xml.rels><?xml version="1.0" encoding="UTF-8" standalone="yes"?>
<Relationships xmlns="http://schemas.openxmlformats.org/package/2006/relationships"><Relationship Id="rId3" Type="http://schemas.openxmlformats.org/officeDocument/2006/relationships/image" Target="../media/image41.tmp"/><Relationship Id="rId2" Type="http://schemas.openxmlformats.org/officeDocument/2006/relationships/image" Target="../media/image40.tmp"/><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3.tmp"/><Relationship Id="rId2" Type="http://schemas.openxmlformats.org/officeDocument/2006/relationships/image" Target="../media/image42.tmp"/><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45.tmp"/><Relationship Id="rId2" Type="http://schemas.openxmlformats.org/officeDocument/2006/relationships/image" Target="../media/image44.tmp"/><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46.tmp"/><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47.tmp"/><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9.tmp"/><Relationship Id="rId2" Type="http://schemas.openxmlformats.org/officeDocument/2006/relationships/image" Target="../media/image48.tmp"/><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51.tmp"/><Relationship Id="rId2" Type="http://schemas.openxmlformats.org/officeDocument/2006/relationships/image" Target="../media/image50.tmp"/><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52.tmp"/><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4.png"/></Relationships>
</file>

<file path=ppt/slides/_rels/slide38.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s://github.com/openshift/origin/releases/tag/v3.6.0-alpha.2"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4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 Id="rId5" Type="http://schemas.openxmlformats.org/officeDocument/2006/relationships/image" Target="../media/image68.png"/><Relationship Id="rId4" Type="http://schemas.openxmlformats.org/officeDocument/2006/relationships/image" Target="../media/image67.png"/></Relationships>
</file>

<file path=ppt/slides/_rels/slide46.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705E34FB-F15B-4B97-A591-8EE92E5FAEB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9" name="Round Diagonal Corner Rectangle 6">
            <a:extLst>
              <a:ext uri="{FF2B5EF4-FFF2-40B4-BE49-F238E27FC236}">
                <a16:creationId xmlns:a16="http://schemas.microsoft.com/office/drawing/2014/main" id="{1E43660D-412A-41EF-9745-E92C0AC604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0544" y="808057"/>
            <a:ext cx="10227733" cy="5234394"/>
          </a:xfrm>
          <a:prstGeom prst="round2DiagRect">
            <a:avLst>
              <a:gd name="adj1" fmla="val 6185"/>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772CC03A-4369-4201-A2AF-3A78F2B11E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34733" y="900500"/>
            <a:ext cx="9719353" cy="50495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7287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FEB5E6E-72E9-4212-943F-429790002446}"/>
              </a:ext>
            </a:extLst>
          </p:cNvPr>
          <p:cNvSpPr txBox="1"/>
          <p:nvPr/>
        </p:nvSpPr>
        <p:spPr>
          <a:xfrm>
            <a:off x="322458" y="382813"/>
            <a:ext cx="1944492" cy="461665"/>
          </a:xfrm>
          <a:prstGeom prst="rect">
            <a:avLst/>
          </a:prstGeom>
          <a:noFill/>
        </p:spPr>
        <p:txBody>
          <a:bodyPr wrap="square">
            <a:spAutoFit/>
          </a:bodyPr>
          <a:lstStyle/>
          <a:p>
            <a:r>
              <a:rPr lang="en-US" sz="2400" b="1" i="0" u="none" strike="noStrike" baseline="0" err="1">
                <a:latin typeface="Arial" panose="020B0604020202020204" pitchFamily="34" charset="0"/>
              </a:rPr>
              <a:t>HTPasswd</a:t>
            </a:r>
            <a:r>
              <a:rPr lang="en-US" sz="2400" b="1" i="0" u="none" strike="noStrike" baseline="0">
                <a:latin typeface="Arial" panose="020B0604020202020204" pitchFamily="34" charset="0"/>
              </a:rPr>
              <a:t> </a:t>
            </a:r>
            <a:endParaRPr lang="en-US" sz="2400"/>
          </a:p>
        </p:txBody>
      </p:sp>
      <p:sp>
        <p:nvSpPr>
          <p:cNvPr id="5" name="TextBox 4">
            <a:extLst>
              <a:ext uri="{FF2B5EF4-FFF2-40B4-BE49-F238E27FC236}">
                <a16:creationId xmlns:a16="http://schemas.microsoft.com/office/drawing/2014/main" id="{AF6EBF42-E191-4410-BB33-D95DF5C2B11F}"/>
              </a:ext>
            </a:extLst>
          </p:cNvPr>
          <p:cNvSpPr txBox="1"/>
          <p:nvPr/>
        </p:nvSpPr>
        <p:spPr>
          <a:xfrm>
            <a:off x="322458" y="844478"/>
            <a:ext cx="11547083" cy="707886"/>
          </a:xfrm>
          <a:prstGeom prst="rect">
            <a:avLst/>
          </a:prstGeom>
          <a:noFill/>
        </p:spPr>
        <p:txBody>
          <a:bodyPr wrap="square">
            <a:spAutoFit/>
          </a:bodyPr>
          <a:lstStyle/>
          <a:p>
            <a:r>
              <a:rPr lang="en-US" sz="2000" b="0" i="0" u="none" strike="noStrike" baseline="0" dirty="0">
                <a:latin typeface="Verdana" panose="020B0604030504040204" pitchFamily="34" charset="0"/>
              </a:rPr>
              <a:t>In order to use </a:t>
            </a:r>
            <a:r>
              <a:rPr lang="en-US" sz="2000" b="0" i="0" u="none" strike="noStrike" baseline="0" dirty="0" err="1">
                <a:latin typeface="Verdana" panose="020B0604030504040204" pitchFamily="34" charset="0"/>
              </a:rPr>
              <a:t>HTPasswd</a:t>
            </a:r>
            <a:r>
              <a:rPr lang="en-US" sz="2000" b="0" i="0" u="none" strike="noStrike" baseline="0" dirty="0">
                <a:latin typeface="Verdana" panose="020B0604030504040204" pitchFamily="34" charset="0"/>
              </a:rPr>
              <a:t>, we need to first set up Httpd-tools on the master machine and then configure it in the same way as we did for others. </a:t>
            </a:r>
            <a:endParaRPr lang="en-US" sz="2000" dirty="0"/>
          </a:p>
        </p:txBody>
      </p:sp>
      <p:pic>
        <p:nvPicPr>
          <p:cNvPr id="7" name="Picture 6">
            <a:extLst>
              <a:ext uri="{FF2B5EF4-FFF2-40B4-BE49-F238E27FC236}">
                <a16:creationId xmlns:a16="http://schemas.microsoft.com/office/drawing/2014/main" id="{4C498F8F-5309-4CD7-AA5D-25027ADC6C91}"/>
              </a:ext>
            </a:extLst>
          </p:cNvPr>
          <p:cNvPicPr>
            <a:picLocks noChangeAspect="1"/>
          </p:cNvPicPr>
          <p:nvPr/>
        </p:nvPicPr>
        <p:blipFill>
          <a:blip r:embed="rId2"/>
          <a:stretch>
            <a:fillRect/>
          </a:stretch>
        </p:blipFill>
        <p:spPr>
          <a:xfrm>
            <a:off x="2266950" y="1758485"/>
            <a:ext cx="7658100" cy="4703959"/>
          </a:xfrm>
          <a:prstGeom prst="rect">
            <a:avLst/>
          </a:prstGeom>
        </p:spPr>
      </p:pic>
    </p:spTree>
    <p:extLst>
      <p:ext uri="{BB962C8B-B14F-4D97-AF65-F5344CB8AC3E}">
        <p14:creationId xmlns:p14="http://schemas.microsoft.com/office/powerpoint/2010/main" val="272989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081151-5E5C-4B66-B703-B3F91A13ED42}"/>
              </a:ext>
            </a:extLst>
          </p:cNvPr>
          <p:cNvSpPr txBox="1"/>
          <p:nvPr/>
        </p:nvSpPr>
        <p:spPr>
          <a:xfrm>
            <a:off x="256854" y="168570"/>
            <a:ext cx="2553235" cy="523220"/>
          </a:xfrm>
          <a:prstGeom prst="rect">
            <a:avLst/>
          </a:prstGeom>
          <a:noFill/>
        </p:spPr>
        <p:txBody>
          <a:bodyPr wrap="square">
            <a:spAutoFit/>
          </a:bodyPr>
          <a:lstStyle/>
          <a:p>
            <a:r>
              <a:rPr lang="en-US" sz="2800" b="1" i="0" u="none" strike="noStrike" baseline="0" dirty="0">
                <a:latin typeface="Arial" panose="020B0604020202020204" pitchFamily="34" charset="0"/>
              </a:rPr>
              <a:t>Authorization </a:t>
            </a:r>
            <a:endParaRPr lang="en-US" sz="2800" dirty="0"/>
          </a:p>
        </p:txBody>
      </p:sp>
      <p:sp>
        <p:nvSpPr>
          <p:cNvPr id="5" name="TextBox 4">
            <a:extLst>
              <a:ext uri="{FF2B5EF4-FFF2-40B4-BE49-F238E27FC236}">
                <a16:creationId xmlns:a16="http://schemas.microsoft.com/office/drawing/2014/main" id="{057AF78D-6260-4E8B-B4E5-5F64C8C6C292}"/>
              </a:ext>
            </a:extLst>
          </p:cNvPr>
          <p:cNvSpPr txBox="1"/>
          <p:nvPr/>
        </p:nvSpPr>
        <p:spPr>
          <a:xfrm>
            <a:off x="256854" y="749342"/>
            <a:ext cx="11373492" cy="5940088"/>
          </a:xfrm>
          <a:prstGeom prst="rect">
            <a:avLst/>
          </a:prstGeom>
          <a:noFill/>
        </p:spPr>
        <p:txBody>
          <a:bodyPr wrap="square">
            <a:spAutoFit/>
          </a:bodyPr>
          <a:lstStyle/>
          <a:p>
            <a:pPr algn="just"/>
            <a:r>
              <a:rPr lang="en-US" sz="2000" b="0" i="0" u="none" strike="noStrike" baseline="0" dirty="0">
                <a:latin typeface="Verdana" panose="020B0604030504040204" pitchFamily="34" charset="0"/>
              </a:rPr>
              <a:t>Authorization is a feature of OpenShift master, which is used to validate for validating a user. </a:t>
            </a:r>
          </a:p>
          <a:p>
            <a:pPr algn="just"/>
            <a:r>
              <a:rPr lang="en-US" sz="2000" b="0" i="0" u="none" strike="noStrike" baseline="0" dirty="0">
                <a:latin typeface="Verdana" panose="020B0604030504040204" pitchFamily="34" charset="0"/>
              </a:rPr>
              <a:t>This means that it checks the user who is trying to perform an action to see if the user is authorized to perform that action on a given project. </a:t>
            </a:r>
          </a:p>
          <a:p>
            <a:pPr algn="just"/>
            <a:r>
              <a:rPr lang="en-US" sz="2000" b="0" i="0" u="none" strike="noStrike" baseline="0" dirty="0">
                <a:latin typeface="Verdana" panose="020B0604030504040204" pitchFamily="34" charset="0"/>
              </a:rPr>
              <a:t>This helps the administrator to control access on the projects. </a:t>
            </a:r>
          </a:p>
          <a:p>
            <a:pPr algn="just"/>
            <a:endParaRPr lang="en-US" sz="2000" b="0" i="0" u="none" strike="noStrike" baseline="0" dirty="0">
              <a:latin typeface="Verdana" panose="020B0604030504040204" pitchFamily="34" charset="0"/>
            </a:endParaRPr>
          </a:p>
          <a:p>
            <a:pPr algn="just"/>
            <a:r>
              <a:rPr lang="en-US" sz="2000" b="0" i="0" u="none" strike="noStrike" baseline="0" dirty="0">
                <a:latin typeface="Verdana" panose="020B0604030504040204" pitchFamily="34" charset="0"/>
              </a:rPr>
              <a:t>Authorization policies are controlled using - </a:t>
            </a:r>
          </a:p>
          <a:p>
            <a:pPr algn="just"/>
            <a:r>
              <a:rPr lang="en-US" sz="2000" b="0" i="0" u="none" strike="noStrike" baseline="0" dirty="0">
                <a:latin typeface="Verdana" panose="020B0604030504040204" pitchFamily="34" charset="0"/>
              </a:rPr>
              <a:t> Rules </a:t>
            </a:r>
          </a:p>
          <a:p>
            <a:pPr algn="just"/>
            <a:r>
              <a:rPr lang="en-US" sz="2000" b="0" i="0" u="none" strike="noStrike" baseline="0" dirty="0">
                <a:latin typeface="Verdana" panose="020B0604030504040204" pitchFamily="34" charset="0"/>
              </a:rPr>
              <a:t> Roles </a:t>
            </a:r>
          </a:p>
          <a:p>
            <a:pPr algn="just"/>
            <a:r>
              <a:rPr lang="en-US" sz="2000" b="0" i="0" u="none" strike="noStrike" baseline="0" dirty="0">
                <a:latin typeface="Verdana" panose="020B0604030504040204" pitchFamily="34" charset="0"/>
              </a:rPr>
              <a:t> Bindings </a:t>
            </a:r>
          </a:p>
          <a:p>
            <a:pPr algn="just"/>
            <a:endParaRPr lang="en-US" sz="2000" b="0" i="0" u="none" strike="noStrike" baseline="0" dirty="0">
              <a:latin typeface="Verdana" panose="020B0604030504040204" pitchFamily="34" charset="0"/>
            </a:endParaRPr>
          </a:p>
          <a:p>
            <a:pPr algn="just"/>
            <a:r>
              <a:rPr lang="en-US" sz="2000" b="0" i="0" u="none" strike="noStrike" baseline="0" dirty="0">
                <a:latin typeface="Verdana" panose="020B0604030504040204" pitchFamily="34" charset="0"/>
              </a:rPr>
              <a:t>Evaluation of authorization is done using - </a:t>
            </a:r>
          </a:p>
          <a:p>
            <a:pPr algn="just"/>
            <a:r>
              <a:rPr lang="en-US" sz="2000" b="0" i="0" u="none" strike="noStrike" baseline="0" dirty="0">
                <a:latin typeface="Verdana" panose="020B0604030504040204" pitchFamily="34" charset="0"/>
              </a:rPr>
              <a:t> Identity </a:t>
            </a:r>
          </a:p>
          <a:p>
            <a:pPr algn="just"/>
            <a:r>
              <a:rPr lang="en-US" sz="2000" b="0" i="0" u="none" strike="noStrike" baseline="0" dirty="0">
                <a:latin typeface="Verdana" panose="020B0604030504040204" pitchFamily="34" charset="0"/>
              </a:rPr>
              <a:t> Action </a:t>
            </a:r>
          </a:p>
          <a:p>
            <a:pPr algn="just"/>
            <a:r>
              <a:rPr lang="en-US" sz="2000" b="0" i="0" u="none" strike="noStrike" baseline="0" dirty="0">
                <a:latin typeface="Verdana" panose="020B0604030504040204" pitchFamily="34" charset="0"/>
              </a:rPr>
              <a:t> Bindings </a:t>
            </a:r>
          </a:p>
          <a:p>
            <a:pPr algn="just"/>
            <a:endParaRPr lang="en-US" sz="2000" b="0" i="0" u="none" strike="noStrike" baseline="0" dirty="0">
              <a:latin typeface="Verdana" panose="020B0604030504040204" pitchFamily="34" charset="0"/>
            </a:endParaRPr>
          </a:p>
          <a:p>
            <a:pPr algn="just"/>
            <a:r>
              <a:rPr lang="en-US" sz="2000" b="0" i="0" u="none" strike="noStrike" baseline="0" dirty="0">
                <a:latin typeface="Verdana" panose="020B0604030504040204" pitchFamily="34" charset="0"/>
              </a:rPr>
              <a:t>Using Policies - </a:t>
            </a:r>
          </a:p>
          <a:p>
            <a:pPr algn="just"/>
            <a:r>
              <a:rPr lang="en-US" sz="2000" b="0" i="0" u="none" strike="noStrike" baseline="0" dirty="0">
                <a:latin typeface="Verdana" panose="020B0604030504040204" pitchFamily="34" charset="0"/>
              </a:rPr>
              <a:t> Cluster policy </a:t>
            </a:r>
          </a:p>
          <a:p>
            <a:pPr algn="just"/>
            <a:r>
              <a:rPr lang="en-US" sz="2000" b="0" i="0" u="none" strike="noStrike" baseline="0" dirty="0">
                <a:latin typeface="Verdana" panose="020B0604030504040204" pitchFamily="34" charset="0"/>
              </a:rPr>
              <a:t> Local policy </a:t>
            </a:r>
          </a:p>
        </p:txBody>
      </p:sp>
    </p:spTree>
    <p:extLst>
      <p:ext uri="{BB962C8B-B14F-4D97-AF65-F5344CB8AC3E}">
        <p14:creationId xmlns:p14="http://schemas.microsoft.com/office/powerpoint/2010/main" val="2255569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D205FF1-89BE-4499-A346-44310701D5E3}"/>
              </a:ext>
            </a:extLst>
          </p:cNvPr>
          <p:cNvSpPr txBox="1"/>
          <p:nvPr/>
        </p:nvSpPr>
        <p:spPr>
          <a:xfrm>
            <a:off x="799565" y="195799"/>
            <a:ext cx="10592870" cy="707886"/>
          </a:xfrm>
          <a:prstGeom prst="rect">
            <a:avLst/>
          </a:prstGeom>
          <a:noFill/>
        </p:spPr>
        <p:txBody>
          <a:bodyPr wrap="square">
            <a:spAutoFit/>
          </a:bodyPr>
          <a:lstStyle/>
          <a:p>
            <a:pPr algn="ctr"/>
            <a:r>
              <a:rPr lang="en-US" sz="4000" b="1" i="0" u="none" strike="noStrike" baseline="0">
                <a:latin typeface="Times New Roman" panose="02020603050405020304" pitchFamily="18" charset="0"/>
                <a:cs typeface="Times New Roman" panose="02020603050405020304" pitchFamily="18" charset="0"/>
              </a:rPr>
              <a:t>Creating a New Application </a:t>
            </a:r>
            <a:endParaRPr lang="en-US" sz="400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75815AA-CD49-47BF-9937-C086702A3D46}"/>
              </a:ext>
            </a:extLst>
          </p:cNvPr>
          <p:cNvSpPr txBox="1"/>
          <p:nvPr/>
        </p:nvSpPr>
        <p:spPr>
          <a:xfrm>
            <a:off x="321603" y="1091070"/>
            <a:ext cx="11794946" cy="1569660"/>
          </a:xfrm>
          <a:prstGeom prst="rect">
            <a:avLst/>
          </a:prstGeom>
          <a:noFill/>
        </p:spPr>
        <p:txBody>
          <a:bodyPr wrap="square">
            <a:spAutoFit/>
          </a:bodyPr>
          <a:lstStyle/>
          <a:p>
            <a:r>
              <a:rPr lang="en-US" sz="2400" b="0" i="0" u="none" strike="noStrike" baseline="0" dirty="0">
                <a:latin typeface="Verdana" panose="020B0604030504040204" pitchFamily="34" charset="0"/>
              </a:rPr>
              <a:t>In OpenShift, there are three methods of creating a new application. </a:t>
            </a:r>
          </a:p>
          <a:p>
            <a:r>
              <a:rPr lang="en-US" sz="2400" b="0" i="0" u="none" strike="noStrike" baseline="0" dirty="0">
                <a:latin typeface="Verdana" panose="020B0604030504040204" pitchFamily="34" charset="0"/>
              </a:rPr>
              <a:t> From a source code </a:t>
            </a:r>
          </a:p>
          <a:p>
            <a:r>
              <a:rPr lang="en-US" sz="2400" b="0" i="0" u="none" strike="noStrike" baseline="0" dirty="0">
                <a:latin typeface="Verdana" panose="020B0604030504040204" pitchFamily="34" charset="0"/>
              </a:rPr>
              <a:t> From an image </a:t>
            </a:r>
          </a:p>
          <a:p>
            <a:r>
              <a:rPr lang="en-US" sz="2400" b="0" i="0" u="none" strike="noStrike" baseline="0" dirty="0">
                <a:latin typeface="Verdana" panose="020B0604030504040204" pitchFamily="34" charset="0"/>
              </a:rPr>
              <a:t> From a template </a:t>
            </a:r>
            <a:endParaRPr lang="en-US" sz="1800" b="0" i="0" u="none" strike="noStrike" baseline="0" dirty="0">
              <a:latin typeface="Verdana" panose="020B0604030504040204" pitchFamily="34" charset="0"/>
            </a:endParaRPr>
          </a:p>
        </p:txBody>
      </p:sp>
      <p:sp>
        <p:nvSpPr>
          <p:cNvPr id="7" name="TextBox 6">
            <a:extLst>
              <a:ext uri="{FF2B5EF4-FFF2-40B4-BE49-F238E27FC236}">
                <a16:creationId xmlns:a16="http://schemas.microsoft.com/office/drawing/2014/main" id="{874D636B-1C46-4B6B-8FE2-B39FAB0EDD25}"/>
              </a:ext>
            </a:extLst>
          </p:cNvPr>
          <p:cNvSpPr txBox="1"/>
          <p:nvPr/>
        </p:nvSpPr>
        <p:spPr>
          <a:xfrm>
            <a:off x="321603" y="2848115"/>
            <a:ext cx="6096000" cy="461665"/>
          </a:xfrm>
          <a:prstGeom prst="rect">
            <a:avLst/>
          </a:prstGeom>
          <a:noFill/>
        </p:spPr>
        <p:txBody>
          <a:bodyPr wrap="square">
            <a:spAutoFit/>
          </a:bodyPr>
          <a:lstStyle/>
          <a:p>
            <a:r>
              <a:rPr lang="en-US" sz="2400" b="1" i="0" u="none" strike="noStrike" baseline="0" dirty="0">
                <a:latin typeface="Arial" panose="020B0604020202020204" pitchFamily="34" charset="0"/>
              </a:rPr>
              <a:t>From a Source Code </a:t>
            </a:r>
            <a:endParaRPr lang="en-US" sz="2400" dirty="0"/>
          </a:p>
        </p:txBody>
      </p:sp>
      <p:sp>
        <p:nvSpPr>
          <p:cNvPr id="9" name="TextBox 8">
            <a:extLst>
              <a:ext uri="{FF2B5EF4-FFF2-40B4-BE49-F238E27FC236}">
                <a16:creationId xmlns:a16="http://schemas.microsoft.com/office/drawing/2014/main" id="{99E71CAD-D5D2-4A43-B65F-20073F346235}"/>
              </a:ext>
            </a:extLst>
          </p:cNvPr>
          <p:cNvSpPr txBox="1"/>
          <p:nvPr/>
        </p:nvSpPr>
        <p:spPr>
          <a:xfrm>
            <a:off x="321603" y="3429000"/>
            <a:ext cx="11070832" cy="3046988"/>
          </a:xfrm>
          <a:prstGeom prst="rect">
            <a:avLst/>
          </a:prstGeom>
          <a:noFill/>
        </p:spPr>
        <p:txBody>
          <a:bodyPr wrap="square">
            <a:spAutoFit/>
          </a:bodyPr>
          <a:lstStyle/>
          <a:p>
            <a:pPr algn="just"/>
            <a:r>
              <a:rPr lang="en-US" sz="2400" b="0" i="0" u="none" strike="noStrike" baseline="0" dirty="0">
                <a:latin typeface="Verdana" panose="020B0604030504040204" pitchFamily="34" charset="0"/>
              </a:rPr>
              <a:t>When we try to create an application from the source code, OpenShift looks for a Docker file that should be present inside the repo, which defines the application build flow. We will use </a:t>
            </a:r>
            <a:r>
              <a:rPr lang="en-US" sz="2400" b="0" i="0" u="none" strike="noStrike" baseline="0" dirty="0" err="1">
                <a:latin typeface="Verdana" panose="020B0604030504040204" pitchFamily="34" charset="0"/>
              </a:rPr>
              <a:t>oc</a:t>
            </a:r>
            <a:r>
              <a:rPr lang="en-US" sz="2400" b="0" i="0" u="none" strike="noStrike" baseline="0" dirty="0">
                <a:latin typeface="Verdana" panose="020B0604030504040204" pitchFamily="34" charset="0"/>
              </a:rPr>
              <a:t> new-app to create an application. </a:t>
            </a:r>
          </a:p>
          <a:p>
            <a:pPr algn="just"/>
            <a:endParaRPr lang="en-US" sz="2400" b="0" i="0" u="none" strike="noStrike" baseline="0" dirty="0">
              <a:latin typeface="Verdana" panose="020B0604030504040204" pitchFamily="34" charset="0"/>
            </a:endParaRPr>
          </a:p>
          <a:p>
            <a:pPr algn="just"/>
            <a:r>
              <a:rPr lang="en-US" sz="2400" b="0" i="0" u="none" strike="noStrike" baseline="0" dirty="0">
                <a:latin typeface="Verdana" panose="020B0604030504040204" pitchFamily="34" charset="0"/>
              </a:rPr>
              <a:t>First thing to keep in mind while using a repo is that, it should point to a origin in the repo from where OpenShift will pull the code and build it. </a:t>
            </a:r>
            <a:endParaRPr lang="en-US" sz="2400" dirty="0"/>
          </a:p>
        </p:txBody>
      </p:sp>
    </p:spTree>
    <p:extLst>
      <p:ext uri="{BB962C8B-B14F-4D97-AF65-F5344CB8AC3E}">
        <p14:creationId xmlns:p14="http://schemas.microsoft.com/office/powerpoint/2010/main" val="1832598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638960-C14E-43B5-8839-3C5A4E76E2F0}"/>
              </a:ext>
            </a:extLst>
          </p:cNvPr>
          <p:cNvSpPr txBox="1"/>
          <p:nvPr/>
        </p:nvSpPr>
        <p:spPr>
          <a:xfrm>
            <a:off x="383730" y="335845"/>
            <a:ext cx="11647310" cy="6186309"/>
          </a:xfrm>
          <a:prstGeom prst="rect">
            <a:avLst/>
          </a:prstGeom>
          <a:noFill/>
        </p:spPr>
        <p:txBody>
          <a:bodyPr wrap="square">
            <a:spAutoFit/>
          </a:bodyPr>
          <a:lstStyle/>
          <a:p>
            <a:r>
              <a:rPr lang="en-US" sz="2200" b="0" i="0" u="none" strike="noStrike" baseline="0" dirty="0">
                <a:latin typeface="Verdana" panose="020B0604030504040204" pitchFamily="34" charset="0"/>
              </a:rPr>
              <a:t>If the repo is cloned on the Docker machine where OC client is installed and the user is inside the same directory, then it can be created using the following command. </a:t>
            </a:r>
          </a:p>
          <a:p>
            <a:endParaRPr lang="en-US" sz="2200" b="0" i="0" u="none" strike="noStrike" baseline="0" dirty="0">
              <a:latin typeface="Consolas" panose="020B0609020204030204" pitchFamily="49" charset="0"/>
            </a:endParaRPr>
          </a:p>
          <a:p>
            <a:r>
              <a:rPr lang="en-US" sz="2200" b="1" i="0" u="none" strike="noStrike" baseline="0" dirty="0">
                <a:latin typeface="Consolas" panose="020B0609020204030204" pitchFamily="49" charset="0"/>
              </a:rPr>
              <a:t>$ </a:t>
            </a:r>
            <a:r>
              <a:rPr lang="en-US" sz="2200" b="1" i="0" u="none" strike="noStrike" baseline="0" dirty="0" err="1">
                <a:latin typeface="Consolas" panose="020B0609020204030204" pitchFamily="49" charset="0"/>
              </a:rPr>
              <a:t>oc</a:t>
            </a:r>
            <a:r>
              <a:rPr lang="en-US" sz="2200" b="1" i="0" u="none" strike="noStrike" baseline="0" dirty="0">
                <a:latin typeface="Consolas" panose="020B0609020204030204" pitchFamily="49" charset="0"/>
              </a:rPr>
              <a:t> new-app . </a:t>
            </a:r>
            <a:r>
              <a:rPr lang="en-US" sz="2200" i="0" u="none" strike="noStrike" baseline="0" dirty="0">
                <a:latin typeface="Consolas" panose="020B0609020204030204" pitchFamily="49" charset="0"/>
              </a:rPr>
              <a:t>&lt;Hear. Denotes current working directory&gt; </a:t>
            </a:r>
            <a:endParaRPr lang="en-US" sz="2200" i="0" u="none" strike="noStrike" baseline="0" dirty="0">
              <a:latin typeface="Verdana" panose="020B0604030504040204" pitchFamily="34" charset="0"/>
            </a:endParaRPr>
          </a:p>
          <a:p>
            <a:endParaRPr lang="en-US" sz="2200" b="0" i="0" u="none" strike="noStrike" baseline="0" dirty="0">
              <a:latin typeface="Verdana" panose="020B0604030504040204" pitchFamily="34" charset="0"/>
            </a:endParaRPr>
          </a:p>
          <a:p>
            <a:r>
              <a:rPr lang="en-US" sz="2200" b="0" i="0" u="none" strike="noStrike" baseline="0" dirty="0">
                <a:latin typeface="Verdana" panose="020B0604030504040204" pitchFamily="34" charset="0"/>
              </a:rPr>
              <a:t>Following is an example of trying to build from remote repo for a specific branch. </a:t>
            </a:r>
          </a:p>
          <a:p>
            <a:endParaRPr lang="en-US" sz="2200" b="0" i="0" u="none" strike="noStrike" baseline="0" dirty="0">
              <a:latin typeface="Consolas" panose="020B0609020204030204" pitchFamily="49" charset="0"/>
            </a:endParaRPr>
          </a:p>
          <a:p>
            <a:r>
              <a:rPr lang="en-US" sz="2200" b="1" i="0" u="none" strike="noStrike" baseline="0" dirty="0">
                <a:latin typeface="Consolas" panose="020B0609020204030204" pitchFamily="49" charset="0"/>
              </a:rPr>
              <a:t>$ </a:t>
            </a:r>
            <a:r>
              <a:rPr lang="en-US" sz="2200" b="1" i="0" u="none" strike="noStrike" baseline="0" dirty="0" err="1">
                <a:latin typeface="Consolas" panose="020B0609020204030204" pitchFamily="49" charset="0"/>
              </a:rPr>
              <a:t>oc</a:t>
            </a:r>
            <a:r>
              <a:rPr lang="en-US" sz="2200" b="1" i="0" u="none" strike="noStrike" baseline="0" dirty="0">
                <a:latin typeface="Consolas" panose="020B0609020204030204" pitchFamily="49" charset="0"/>
              </a:rPr>
              <a:t> new-app https://github.com/openshift/Testing-deployment.git#test1 </a:t>
            </a:r>
            <a:endParaRPr lang="en-US" sz="2200" b="1" i="0" u="none" strike="noStrike" baseline="0" dirty="0">
              <a:latin typeface="Verdana" panose="020B0604030504040204" pitchFamily="34" charset="0"/>
            </a:endParaRPr>
          </a:p>
          <a:p>
            <a:endParaRPr lang="en-US" sz="2200" b="0" i="0" u="none" strike="noStrike" baseline="0" dirty="0">
              <a:latin typeface="Verdana" panose="020B0604030504040204" pitchFamily="34" charset="0"/>
            </a:endParaRPr>
          </a:p>
          <a:p>
            <a:r>
              <a:rPr lang="en-US" sz="2200" b="0" i="0" u="none" strike="noStrike" baseline="0" dirty="0">
                <a:latin typeface="Verdana" panose="020B0604030504040204" pitchFamily="34" charset="0"/>
              </a:rPr>
              <a:t>Here, test1 is the branch from where we are trying to create a new application in OpenShift. </a:t>
            </a:r>
          </a:p>
          <a:p>
            <a:endParaRPr lang="en-US" sz="2200" b="0" i="0" u="none" strike="noStrike" baseline="0" dirty="0">
              <a:latin typeface="Verdana" panose="020B0604030504040204" pitchFamily="34" charset="0"/>
            </a:endParaRPr>
          </a:p>
          <a:p>
            <a:r>
              <a:rPr lang="en-US" sz="2200" b="0" i="0" u="none" strike="noStrike" baseline="0" dirty="0">
                <a:latin typeface="Verdana" panose="020B0604030504040204" pitchFamily="34" charset="0"/>
              </a:rPr>
              <a:t>When specifying a Docker file in the repository, we need to define the build strategy as shown below. </a:t>
            </a:r>
          </a:p>
          <a:p>
            <a:endParaRPr lang="en-US" sz="2200" b="0" i="0" u="none" strike="noStrike" baseline="0" dirty="0">
              <a:latin typeface="Consolas" panose="020B0609020204030204" pitchFamily="49" charset="0"/>
            </a:endParaRPr>
          </a:p>
          <a:p>
            <a:r>
              <a:rPr lang="en-US" sz="2200" b="1" i="0" u="none" strike="noStrike" baseline="0" dirty="0">
                <a:latin typeface="Consolas" panose="020B0609020204030204" pitchFamily="49" charset="0"/>
              </a:rPr>
              <a:t>$ </a:t>
            </a:r>
            <a:r>
              <a:rPr lang="en-US" sz="2200" b="1" i="0" u="none" strike="noStrike" baseline="0" dirty="0" err="1">
                <a:latin typeface="Consolas" panose="020B0609020204030204" pitchFamily="49" charset="0"/>
              </a:rPr>
              <a:t>oc</a:t>
            </a:r>
            <a:r>
              <a:rPr lang="en-US" sz="2200" b="1" i="0" u="none" strike="noStrike" baseline="0" dirty="0">
                <a:latin typeface="Consolas" panose="020B0609020204030204" pitchFamily="49" charset="0"/>
              </a:rPr>
              <a:t> new-app OpenShift/</a:t>
            </a:r>
            <a:r>
              <a:rPr lang="en-US" sz="2200" b="1" i="0" u="none" strike="noStrike" baseline="0" dirty="0" err="1">
                <a:latin typeface="Consolas" panose="020B0609020204030204" pitchFamily="49" charset="0"/>
              </a:rPr>
              <a:t>OpenShift-test~https</a:t>
            </a:r>
            <a:r>
              <a:rPr lang="en-US" sz="2200" b="1" i="0" u="none" strike="noStrike" baseline="0" dirty="0">
                <a:latin typeface="Consolas" panose="020B0609020204030204" pitchFamily="49" charset="0"/>
              </a:rPr>
              <a:t>://github.com/</a:t>
            </a:r>
            <a:r>
              <a:rPr lang="en-US" sz="2200" b="1" i="0" u="none" strike="noStrike" baseline="0" dirty="0" err="1">
                <a:latin typeface="Consolas" panose="020B0609020204030204" pitchFamily="49" charset="0"/>
              </a:rPr>
              <a:t>openshift</a:t>
            </a:r>
            <a:r>
              <a:rPr lang="en-US" sz="2200" b="1" i="0" u="none" strike="noStrike" baseline="0" dirty="0">
                <a:latin typeface="Consolas" panose="020B0609020204030204" pitchFamily="49" charset="0"/>
              </a:rPr>
              <a:t>/Testing-</a:t>
            </a:r>
            <a:r>
              <a:rPr lang="en-US" sz="2200" b="1" i="0" u="none" strike="noStrike" baseline="0" dirty="0" err="1">
                <a:latin typeface="Consolas" panose="020B0609020204030204" pitchFamily="49" charset="0"/>
              </a:rPr>
              <a:t>deployment.git</a:t>
            </a:r>
            <a:r>
              <a:rPr lang="en-US" sz="2200" b="1" i="0" u="none" strike="noStrike" baseline="0" dirty="0">
                <a:latin typeface="Consolas" panose="020B0609020204030204" pitchFamily="49" charset="0"/>
              </a:rPr>
              <a:t> </a:t>
            </a:r>
            <a:endParaRPr lang="en-US" sz="2200" b="1" dirty="0"/>
          </a:p>
        </p:txBody>
      </p:sp>
    </p:spTree>
    <p:extLst>
      <p:ext uri="{BB962C8B-B14F-4D97-AF65-F5344CB8AC3E}">
        <p14:creationId xmlns:p14="http://schemas.microsoft.com/office/powerpoint/2010/main" val="17136485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0A7D785-884E-4F40-A195-69D45E3F63E6}"/>
              </a:ext>
            </a:extLst>
          </p:cNvPr>
          <p:cNvSpPr txBox="1"/>
          <p:nvPr/>
        </p:nvSpPr>
        <p:spPr>
          <a:xfrm>
            <a:off x="387847" y="946011"/>
            <a:ext cx="11180853" cy="5586145"/>
          </a:xfrm>
          <a:prstGeom prst="rect">
            <a:avLst/>
          </a:prstGeom>
          <a:noFill/>
        </p:spPr>
        <p:txBody>
          <a:bodyPr wrap="square">
            <a:spAutoFit/>
          </a:bodyPr>
          <a:lstStyle/>
          <a:p>
            <a:pPr algn="just"/>
            <a:r>
              <a:rPr lang="en-US" sz="2100" b="0" i="0" u="none" strike="noStrike" baseline="0" dirty="0">
                <a:latin typeface="Verdana" panose="020B0604030504040204" pitchFamily="34" charset="0"/>
              </a:rPr>
              <a:t>While building an application using images, the images are present in the local Docker server, in the in-house hosted Docker repository, or on the Docker hub. </a:t>
            </a:r>
          </a:p>
          <a:p>
            <a:pPr algn="just"/>
            <a:endParaRPr lang="en-US" sz="2100" dirty="0">
              <a:latin typeface="Verdana" panose="020B0604030504040204" pitchFamily="34" charset="0"/>
            </a:endParaRPr>
          </a:p>
          <a:p>
            <a:pPr algn="just"/>
            <a:r>
              <a:rPr lang="en-US" sz="2100" b="0" i="0" u="none" strike="noStrike" baseline="0" dirty="0">
                <a:latin typeface="Verdana" panose="020B0604030504040204" pitchFamily="34" charset="0"/>
              </a:rPr>
              <a:t>The only thing that a user needs to make sure is, he has the access to pull images from the hub without any issue. </a:t>
            </a:r>
            <a:endParaRPr lang="en-US" sz="2100" b="0" i="0" u="none" strike="noStrike" baseline="0" dirty="0">
              <a:latin typeface="Arial" panose="020B0604020202020204" pitchFamily="34" charset="0"/>
            </a:endParaRPr>
          </a:p>
          <a:p>
            <a:pPr algn="just"/>
            <a:endParaRPr lang="en-US" sz="2100" b="0" i="0" u="none" strike="noStrike" baseline="0" dirty="0">
              <a:latin typeface="Verdana" panose="020B0604030504040204" pitchFamily="34" charset="0"/>
            </a:endParaRPr>
          </a:p>
          <a:p>
            <a:pPr algn="just"/>
            <a:r>
              <a:rPr lang="en-US" sz="2100" b="0" i="0" u="none" strike="noStrike" baseline="0" dirty="0">
                <a:latin typeface="Verdana" panose="020B0604030504040204" pitchFamily="34" charset="0"/>
              </a:rPr>
              <a:t>OpenShift has the capability to determine the source used, whether it is a Docker image or a source stream. </a:t>
            </a:r>
          </a:p>
          <a:p>
            <a:pPr algn="just"/>
            <a:endParaRPr lang="en-US" sz="2100" dirty="0">
              <a:latin typeface="Verdana" panose="020B0604030504040204" pitchFamily="34" charset="0"/>
            </a:endParaRPr>
          </a:p>
          <a:p>
            <a:pPr algn="just"/>
            <a:r>
              <a:rPr lang="en-US" sz="2100" b="0" i="0" u="none" strike="noStrike" baseline="0" dirty="0">
                <a:latin typeface="Verdana" panose="020B0604030504040204" pitchFamily="34" charset="0"/>
              </a:rPr>
              <a:t>However, if the user wishes he can explicitly define whether it is an image stream or a Docker image. </a:t>
            </a:r>
            <a:endParaRPr lang="en-US" sz="2100" b="0" i="0" u="none" strike="noStrike" baseline="0" dirty="0">
              <a:latin typeface="Arial" panose="020B0604020202020204" pitchFamily="34" charset="0"/>
            </a:endParaRPr>
          </a:p>
          <a:p>
            <a:pPr algn="just"/>
            <a:endParaRPr lang="en-US" sz="2100" b="0" i="0" u="none" strike="noStrike" baseline="0" dirty="0">
              <a:latin typeface="Consolas" panose="020B0609020204030204" pitchFamily="49" charset="0"/>
            </a:endParaRPr>
          </a:p>
          <a:p>
            <a:pPr algn="just"/>
            <a:r>
              <a:rPr lang="en-US" sz="2100" b="1" i="0" u="none" strike="noStrike" baseline="0" dirty="0">
                <a:latin typeface="Consolas" panose="020B0609020204030204" pitchFamily="49" charset="0"/>
              </a:rPr>
              <a:t>$ </a:t>
            </a:r>
            <a:r>
              <a:rPr lang="en-US" sz="2100" b="1" i="0" u="none" strike="noStrike" baseline="0" dirty="0" err="1">
                <a:latin typeface="Consolas" panose="020B0609020204030204" pitchFamily="49" charset="0"/>
              </a:rPr>
              <a:t>oc</a:t>
            </a:r>
            <a:r>
              <a:rPr lang="en-US" sz="2100" b="1" i="0" u="none" strike="noStrike" baseline="0" dirty="0">
                <a:latin typeface="Consolas" panose="020B0609020204030204" pitchFamily="49" charset="0"/>
              </a:rPr>
              <a:t> new-app - - docker-image tomcat </a:t>
            </a:r>
            <a:endParaRPr lang="en-US" sz="2100" b="1" i="0" u="none" strike="noStrike" baseline="0" dirty="0">
              <a:latin typeface="Arial" panose="020B0604020202020204" pitchFamily="34" charset="0"/>
            </a:endParaRPr>
          </a:p>
          <a:p>
            <a:pPr algn="just"/>
            <a:endParaRPr lang="en-US" sz="2100" b="0" i="0" u="none" strike="noStrike" baseline="0" dirty="0">
              <a:latin typeface="Verdana" panose="020B0604030504040204" pitchFamily="34" charset="0"/>
            </a:endParaRPr>
          </a:p>
          <a:p>
            <a:pPr algn="just"/>
            <a:r>
              <a:rPr lang="en-US" sz="2100" b="0" i="0" u="none" strike="noStrike" baseline="0" dirty="0">
                <a:latin typeface="Verdana" panose="020B0604030504040204" pitchFamily="34" charset="0"/>
              </a:rPr>
              <a:t>Using an image stream – </a:t>
            </a:r>
            <a:endParaRPr lang="en-US" sz="2100" b="0" i="0" u="none" strike="noStrike" baseline="0" dirty="0">
              <a:latin typeface="Arial" panose="020B0604020202020204" pitchFamily="34" charset="0"/>
            </a:endParaRPr>
          </a:p>
          <a:p>
            <a:pPr algn="just"/>
            <a:endParaRPr lang="en-US" sz="2100" b="0" i="0" u="none" strike="noStrike" baseline="0" dirty="0">
              <a:latin typeface="Consolas" panose="020B0609020204030204" pitchFamily="49" charset="0"/>
            </a:endParaRPr>
          </a:p>
          <a:p>
            <a:pPr algn="just"/>
            <a:r>
              <a:rPr lang="en-US" sz="2100" b="1" i="0" u="none" strike="noStrike" baseline="0" dirty="0">
                <a:latin typeface="Consolas" panose="020B0609020204030204" pitchFamily="49" charset="0"/>
              </a:rPr>
              <a:t>$ </a:t>
            </a:r>
            <a:r>
              <a:rPr lang="en-US" sz="2100" b="1" i="0" u="none" strike="noStrike" baseline="0" dirty="0" err="1">
                <a:latin typeface="Consolas" panose="020B0609020204030204" pitchFamily="49" charset="0"/>
              </a:rPr>
              <a:t>oc</a:t>
            </a:r>
            <a:r>
              <a:rPr lang="en-US" sz="2100" b="1" i="0" u="none" strike="noStrike" baseline="0" dirty="0">
                <a:latin typeface="Consolas" panose="020B0609020204030204" pitchFamily="49" charset="0"/>
              </a:rPr>
              <a:t> new-app tomcat:v1 </a:t>
            </a:r>
            <a:endParaRPr lang="en-US" sz="2100" b="1" dirty="0"/>
          </a:p>
        </p:txBody>
      </p:sp>
      <p:sp>
        <p:nvSpPr>
          <p:cNvPr id="4" name="TextBox 3">
            <a:extLst>
              <a:ext uri="{FF2B5EF4-FFF2-40B4-BE49-F238E27FC236}">
                <a16:creationId xmlns:a16="http://schemas.microsoft.com/office/drawing/2014/main" id="{3A3EA06D-F474-4B81-8166-2FA47B756253}"/>
              </a:ext>
            </a:extLst>
          </p:cNvPr>
          <p:cNvSpPr txBox="1"/>
          <p:nvPr/>
        </p:nvSpPr>
        <p:spPr>
          <a:xfrm>
            <a:off x="387847" y="325844"/>
            <a:ext cx="2591657" cy="461665"/>
          </a:xfrm>
          <a:prstGeom prst="rect">
            <a:avLst/>
          </a:prstGeom>
          <a:noFill/>
        </p:spPr>
        <p:txBody>
          <a:bodyPr wrap="square">
            <a:spAutoFit/>
          </a:bodyPr>
          <a:lstStyle/>
          <a:p>
            <a:r>
              <a:rPr lang="en-US" sz="2400" b="1" i="0" u="none" strike="noStrike" baseline="0" dirty="0">
                <a:latin typeface="Arial" panose="020B0604020202020204" pitchFamily="34" charset="0"/>
              </a:rPr>
              <a:t>From an Image </a:t>
            </a:r>
            <a:endParaRPr lang="en-US" sz="2400" b="0" i="0" u="none" strike="noStrike" baseline="0" dirty="0">
              <a:latin typeface="Arial" panose="020B0604020202020204" pitchFamily="34" charset="0"/>
            </a:endParaRPr>
          </a:p>
        </p:txBody>
      </p:sp>
    </p:spTree>
    <p:extLst>
      <p:ext uri="{BB962C8B-B14F-4D97-AF65-F5344CB8AC3E}">
        <p14:creationId xmlns:p14="http://schemas.microsoft.com/office/powerpoint/2010/main" val="32445774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7C58B9F-4FCE-4520-A418-BBDE0B01F44C}"/>
              </a:ext>
            </a:extLst>
          </p:cNvPr>
          <p:cNvSpPr txBox="1"/>
          <p:nvPr/>
        </p:nvSpPr>
        <p:spPr>
          <a:xfrm>
            <a:off x="314218" y="698529"/>
            <a:ext cx="11233935" cy="1015663"/>
          </a:xfrm>
          <a:prstGeom prst="rect">
            <a:avLst/>
          </a:prstGeom>
          <a:noFill/>
        </p:spPr>
        <p:txBody>
          <a:bodyPr wrap="square">
            <a:spAutoFit/>
          </a:bodyPr>
          <a:lstStyle/>
          <a:p>
            <a:pPr algn="just"/>
            <a:r>
              <a:rPr lang="en-US" sz="2000" b="0" i="0" u="none" strike="noStrike" baseline="0" dirty="0">
                <a:latin typeface="Verdana" panose="020B0604030504040204" pitchFamily="34" charset="0"/>
              </a:rPr>
              <a:t>Templates can be used for the creation of a new application. It can be an already existing template or creating a new template. </a:t>
            </a:r>
            <a:endParaRPr lang="en-US" sz="2000" b="0" i="0" u="none" strike="noStrike" baseline="0" dirty="0">
              <a:latin typeface="Calibri" panose="020F0502020204030204" pitchFamily="34" charset="0"/>
            </a:endParaRPr>
          </a:p>
          <a:p>
            <a:pPr algn="just"/>
            <a:r>
              <a:rPr lang="en-US" sz="2000" b="0" i="0" u="none" strike="noStrike" baseline="0" dirty="0">
                <a:latin typeface="Verdana" panose="020B0604030504040204" pitchFamily="34" charset="0"/>
              </a:rPr>
              <a:t>Following </a:t>
            </a:r>
            <a:r>
              <a:rPr lang="en-US" sz="2000" b="0" i="0" u="none" strike="noStrike" baseline="0" dirty="0" err="1">
                <a:latin typeface="Verdana" panose="020B0604030504040204" pitchFamily="34" charset="0"/>
              </a:rPr>
              <a:t>yaml</a:t>
            </a:r>
            <a:r>
              <a:rPr lang="en-US" sz="2000" b="0" i="0" u="none" strike="noStrike" baseline="0" dirty="0">
                <a:latin typeface="Verdana" panose="020B0604030504040204" pitchFamily="34" charset="0"/>
              </a:rPr>
              <a:t> file is basically a template that can be used for deployment. </a:t>
            </a:r>
            <a:endParaRPr lang="en-US" sz="2000" dirty="0"/>
          </a:p>
        </p:txBody>
      </p:sp>
      <p:pic>
        <p:nvPicPr>
          <p:cNvPr id="5" name="Picture 4">
            <a:extLst>
              <a:ext uri="{FF2B5EF4-FFF2-40B4-BE49-F238E27FC236}">
                <a16:creationId xmlns:a16="http://schemas.microsoft.com/office/drawing/2014/main" id="{190DD6CB-D614-4559-9E70-E7DDFEA51544}"/>
              </a:ext>
            </a:extLst>
          </p:cNvPr>
          <p:cNvPicPr>
            <a:picLocks noChangeAspect="1"/>
          </p:cNvPicPr>
          <p:nvPr/>
        </p:nvPicPr>
        <p:blipFill>
          <a:blip r:embed="rId2"/>
          <a:stretch>
            <a:fillRect/>
          </a:stretch>
        </p:blipFill>
        <p:spPr>
          <a:xfrm>
            <a:off x="314218" y="1951057"/>
            <a:ext cx="6189324" cy="4574987"/>
          </a:xfrm>
          <a:prstGeom prst="rect">
            <a:avLst/>
          </a:prstGeom>
        </p:spPr>
      </p:pic>
      <p:pic>
        <p:nvPicPr>
          <p:cNvPr id="7" name="Picture 6">
            <a:extLst>
              <a:ext uri="{FF2B5EF4-FFF2-40B4-BE49-F238E27FC236}">
                <a16:creationId xmlns:a16="http://schemas.microsoft.com/office/drawing/2014/main" id="{82532E69-52DC-44B5-A29F-B215724F1492}"/>
              </a:ext>
            </a:extLst>
          </p:cNvPr>
          <p:cNvPicPr>
            <a:picLocks noChangeAspect="1"/>
          </p:cNvPicPr>
          <p:nvPr/>
        </p:nvPicPr>
        <p:blipFill>
          <a:blip r:embed="rId3"/>
          <a:stretch>
            <a:fillRect/>
          </a:stretch>
        </p:blipFill>
        <p:spPr>
          <a:xfrm>
            <a:off x="6659209" y="2450065"/>
            <a:ext cx="5319603" cy="3416799"/>
          </a:xfrm>
          <a:prstGeom prst="rect">
            <a:avLst/>
          </a:prstGeom>
        </p:spPr>
      </p:pic>
      <p:sp>
        <p:nvSpPr>
          <p:cNvPr id="6" name="TextBox 5">
            <a:extLst>
              <a:ext uri="{FF2B5EF4-FFF2-40B4-BE49-F238E27FC236}">
                <a16:creationId xmlns:a16="http://schemas.microsoft.com/office/drawing/2014/main" id="{BFFE6D60-8919-48A7-8099-86FAD197038F}"/>
              </a:ext>
            </a:extLst>
          </p:cNvPr>
          <p:cNvSpPr txBox="1"/>
          <p:nvPr/>
        </p:nvSpPr>
        <p:spPr>
          <a:xfrm>
            <a:off x="314218" y="230831"/>
            <a:ext cx="2694398" cy="461665"/>
          </a:xfrm>
          <a:prstGeom prst="rect">
            <a:avLst/>
          </a:prstGeom>
          <a:noFill/>
        </p:spPr>
        <p:txBody>
          <a:bodyPr wrap="square">
            <a:spAutoFit/>
          </a:bodyPr>
          <a:lstStyle/>
          <a:p>
            <a:r>
              <a:rPr lang="en-US" sz="2400" b="1" i="0" u="none" strike="noStrike" baseline="0" dirty="0">
                <a:latin typeface="Arial" panose="020B0604020202020204" pitchFamily="34" charset="0"/>
                <a:cs typeface="Arial" panose="020B0604020202020204" pitchFamily="34" charset="0"/>
              </a:rPr>
              <a:t>From a Template </a:t>
            </a:r>
            <a:endParaRPr lang="en-US" sz="2400" b="0" i="0" u="none" strike="noStrike" baseline="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31765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785460A-AE2D-4F2B-B266-DECF483CD0AC}"/>
              </a:ext>
            </a:extLst>
          </p:cNvPr>
          <p:cNvSpPr txBox="1"/>
          <p:nvPr/>
        </p:nvSpPr>
        <p:spPr>
          <a:xfrm>
            <a:off x="2128462" y="165809"/>
            <a:ext cx="7907677" cy="646331"/>
          </a:xfrm>
          <a:prstGeom prst="rect">
            <a:avLst/>
          </a:prstGeom>
          <a:noFill/>
        </p:spPr>
        <p:txBody>
          <a:bodyPr wrap="square">
            <a:spAutoFit/>
          </a:bodyPr>
          <a:lstStyle/>
          <a:p>
            <a:pPr algn="ctr"/>
            <a:r>
              <a:rPr lang="en-US" sz="3600" b="1" i="0" u="none" strike="noStrike" baseline="0">
                <a:latin typeface="Times New Roman" panose="02020603050405020304" pitchFamily="18" charset="0"/>
                <a:cs typeface="Times New Roman" panose="02020603050405020304" pitchFamily="18" charset="0"/>
              </a:rPr>
              <a:t>Develop and Deploy a Web Application </a:t>
            </a:r>
            <a:endParaRPr lang="en-US" sz="360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9C76399-34E7-4A15-ABE6-5A3BED87E621}"/>
              </a:ext>
            </a:extLst>
          </p:cNvPr>
          <p:cNvSpPr txBox="1"/>
          <p:nvPr/>
        </p:nvSpPr>
        <p:spPr>
          <a:xfrm>
            <a:off x="287675" y="1089610"/>
            <a:ext cx="7338611" cy="461665"/>
          </a:xfrm>
          <a:prstGeom prst="rect">
            <a:avLst/>
          </a:prstGeom>
          <a:noFill/>
        </p:spPr>
        <p:txBody>
          <a:bodyPr wrap="square">
            <a:spAutoFit/>
          </a:bodyPr>
          <a:lstStyle/>
          <a:p>
            <a:r>
              <a:rPr lang="en-US" sz="2400" b="1" i="0" u="none" strike="noStrike" baseline="0" dirty="0">
                <a:latin typeface="Arial" panose="020B0604020202020204" pitchFamily="34" charset="0"/>
              </a:rPr>
              <a:t>Developing a New Application in OpenShift </a:t>
            </a:r>
            <a:endParaRPr lang="en-US" sz="2400" dirty="0"/>
          </a:p>
        </p:txBody>
      </p:sp>
      <p:sp>
        <p:nvSpPr>
          <p:cNvPr id="7" name="TextBox 6">
            <a:extLst>
              <a:ext uri="{FF2B5EF4-FFF2-40B4-BE49-F238E27FC236}">
                <a16:creationId xmlns:a16="http://schemas.microsoft.com/office/drawing/2014/main" id="{46ACB7D3-A93E-4BCE-8270-134489D0B734}"/>
              </a:ext>
            </a:extLst>
          </p:cNvPr>
          <p:cNvSpPr txBox="1"/>
          <p:nvPr/>
        </p:nvSpPr>
        <p:spPr>
          <a:xfrm>
            <a:off x="287675" y="1726003"/>
            <a:ext cx="11589249" cy="4708981"/>
          </a:xfrm>
          <a:prstGeom prst="rect">
            <a:avLst/>
          </a:prstGeom>
          <a:noFill/>
        </p:spPr>
        <p:txBody>
          <a:bodyPr wrap="square">
            <a:spAutoFit/>
          </a:bodyPr>
          <a:lstStyle/>
          <a:p>
            <a:pPr algn="just"/>
            <a:r>
              <a:rPr lang="en-US" sz="2000" b="0" i="0" u="none" strike="noStrike" baseline="0" dirty="0">
                <a:latin typeface="Verdana" panose="020B0604030504040204" pitchFamily="34" charset="0"/>
              </a:rPr>
              <a:t>In order to create a new application in OpenShift, we have to write a new application code and build it using OpenShift OC build commands. </a:t>
            </a:r>
          </a:p>
          <a:p>
            <a:pPr algn="just"/>
            <a:endParaRPr lang="en-US" sz="2000" dirty="0">
              <a:latin typeface="Verdana" panose="020B0604030504040204" pitchFamily="34" charset="0"/>
            </a:endParaRPr>
          </a:p>
          <a:p>
            <a:pPr algn="just"/>
            <a:r>
              <a:rPr lang="en-US" sz="2000" b="0" i="0" u="none" strike="noStrike" baseline="0" dirty="0">
                <a:latin typeface="Verdana" panose="020B0604030504040204" pitchFamily="34" charset="0"/>
              </a:rPr>
              <a:t>As discussed, we have multiple ways of creating a new image. Here, we will be using a template to build the application. </a:t>
            </a:r>
          </a:p>
          <a:p>
            <a:pPr algn="just"/>
            <a:endParaRPr lang="en-US" sz="2000" dirty="0">
              <a:latin typeface="Verdana" panose="020B0604030504040204" pitchFamily="34" charset="0"/>
            </a:endParaRPr>
          </a:p>
          <a:p>
            <a:pPr algn="just"/>
            <a:r>
              <a:rPr lang="en-US" sz="2000" b="0" i="0" u="none" strike="noStrike" baseline="0" dirty="0">
                <a:latin typeface="Verdana" panose="020B0604030504040204" pitchFamily="34" charset="0"/>
              </a:rPr>
              <a:t>This template will build a new application when run with </a:t>
            </a:r>
            <a:r>
              <a:rPr lang="en-US" sz="2000" b="0" i="0" u="none" strike="noStrike" baseline="0" dirty="0" err="1">
                <a:latin typeface="Verdana" panose="020B0604030504040204" pitchFamily="34" charset="0"/>
              </a:rPr>
              <a:t>oc</a:t>
            </a:r>
            <a:r>
              <a:rPr lang="en-US" sz="2000" b="0" i="0" u="none" strike="noStrike" baseline="0" dirty="0">
                <a:latin typeface="Verdana" panose="020B0604030504040204" pitchFamily="34" charset="0"/>
              </a:rPr>
              <a:t> new-app command. </a:t>
            </a:r>
          </a:p>
          <a:p>
            <a:pPr algn="just"/>
            <a:endParaRPr lang="en-US" sz="2000" b="0" i="0" u="none" strike="noStrike" baseline="0" dirty="0">
              <a:latin typeface="Verdana" panose="020B0604030504040204" pitchFamily="34" charset="0"/>
            </a:endParaRPr>
          </a:p>
          <a:p>
            <a:pPr algn="just"/>
            <a:r>
              <a:rPr lang="en-US" sz="2000" b="0" i="0" u="none" strike="noStrike" baseline="0" dirty="0">
                <a:latin typeface="Verdana" panose="020B0604030504040204" pitchFamily="34" charset="0"/>
              </a:rPr>
              <a:t>The following template will create: Two front-end applications and one database. </a:t>
            </a:r>
          </a:p>
          <a:p>
            <a:pPr algn="just"/>
            <a:endParaRPr lang="en-US" sz="2000" dirty="0">
              <a:latin typeface="Verdana" panose="020B0604030504040204" pitchFamily="34" charset="0"/>
            </a:endParaRPr>
          </a:p>
          <a:p>
            <a:pPr algn="just"/>
            <a:r>
              <a:rPr lang="en-US" sz="2000" b="0" i="0" u="none" strike="noStrike" baseline="0" dirty="0">
                <a:latin typeface="Verdana" panose="020B0604030504040204" pitchFamily="34" charset="0"/>
              </a:rPr>
              <a:t>Along with that, it will create two new services and those applications will get deployed to OpenShift cluster. </a:t>
            </a:r>
          </a:p>
          <a:p>
            <a:pPr algn="just"/>
            <a:endParaRPr lang="en-US" sz="2000" dirty="0">
              <a:latin typeface="Verdana" panose="020B0604030504040204" pitchFamily="34" charset="0"/>
            </a:endParaRPr>
          </a:p>
          <a:p>
            <a:pPr algn="just"/>
            <a:r>
              <a:rPr lang="en-US" sz="2000" b="0" i="0" u="none" strike="noStrike" baseline="0" dirty="0">
                <a:latin typeface="Verdana" panose="020B0604030504040204" pitchFamily="34" charset="0"/>
              </a:rPr>
              <a:t>While building and deploying an application, initially we need to create a namespace in OpenShift and deploy the application under that namespace. </a:t>
            </a:r>
            <a:endParaRPr lang="en-US" sz="2000" dirty="0"/>
          </a:p>
        </p:txBody>
      </p:sp>
    </p:spTree>
    <p:extLst>
      <p:ext uri="{BB962C8B-B14F-4D97-AF65-F5344CB8AC3E}">
        <p14:creationId xmlns:p14="http://schemas.microsoft.com/office/powerpoint/2010/main" val="36432467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6BA740-0499-4C98-A11B-D22928195A79}"/>
              </a:ext>
            </a:extLst>
          </p:cNvPr>
          <p:cNvSpPr txBox="1"/>
          <p:nvPr/>
        </p:nvSpPr>
        <p:spPr>
          <a:xfrm>
            <a:off x="472611" y="154747"/>
            <a:ext cx="6096000" cy="461665"/>
          </a:xfrm>
          <a:prstGeom prst="rect">
            <a:avLst/>
          </a:prstGeom>
          <a:noFill/>
        </p:spPr>
        <p:txBody>
          <a:bodyPr wrap="square">
            <a:spAutoFit/>
          </a:bodyPr>
          <a:lstStyle/>
          <a:p>
            <a:r>
              <a:rPr lang="en-US" sz="2400" b="1" i="0" u="none" strike="noStrike" baseline="0" dirty="0">
                <a:latin typeface="Verdana" panose="020B0604030504040204" pitchFamily="34" charset="0"/>
              </a:rPr>
              <a:t>Create a new namespace </a:t>
            </a:r>
            <a:endParaRPr lang="en-US" sz="2400" dirty="0"/>
          </a:p>
        </p:txBody>
      </p:sp>
      <p:sp>
        <p:nvSpPr>
          <p:cNvPr id="7" name="TextBox 6">
            <a:extLst>
              <a:ext uri="{FF2B5EF4-FFF2-40B4-BE49-F238E27FC236}">
                <a16:creationId xmlns:a16="http://schemas.microsoft.com/office/drawing/2014/main" id="{3DD9E866-296E-488C-937C-9621A4AB300C}"/>
              </a:ext>
            </a:extLst>
          </p:cNvPr>
          <p:cNvSpPr txBox="1"/>
          <p:nvPr/>
        </p:nvSpPr>
        <p:spPr>
          <a:xfrm>
            <a:off x="472611" y="683208"/>
            <a:ext cx="10104260" cy="707886"/>
          </a:xfrm>
          <a:prstGeom prst="rect">
            <a:avLst/>
          </a:prstGeom>
          <a:noFill/>
        </p:spPr>
        <p:txBody>
          <a:bodyPr wrap="square" lIns="91440" tIns="45720" rIns="91440" bIns="45720" anchor="t">
            <a:spAutoFit/>
          </a:bodyPr>
          <a:lstStyle/>
          <a:p>
            <a:r>
              <a:rPr lang="en-US" sz="2000" b="0" i="0" u="none" strike="noStrike" baseline="0" dirty="0">
                <a:latin typeface="Consolas"/>
              </a:rPr>
              <a:t>$ </a:t>
            </a:r>
            <a:r>
              <a:rPr lang="en-US" sz="2000" b="0" i="0" u="none" strike="noStrike" baseline="0" dirty="0" err="1">
                <a:latin typeface="Consolas"/>
              </a:rPr>
              <a:t>oc</a:t>
            </a:r>
            <a:r>
              <a:rPr lang="en-US" sz="2000" b="0" i="0" u="none" strike="noStrike" baseline="0" dirty="0">
                <a:latin typeface="Consolas"/>
              </a:rPr>
              <a:t> new-project </a:t>
            </a:r>
            <a:r>
              <a:rPr lang="en-US" sz="2000" b="0" i="0" u="none" strike="noStrike" baseline="0" dirty="0" err="1">
                <a:latin typeface="Consolas"/>
              </a:rPr>
              <a:t>openshift</a:t>
            </a:r>
            <a:r>
              <a:rPr lang="en-US" sz="2000" b="0" i="0" u="none" strike="noStrike" baseline="0" dirty="0">
                <a:latin typeface="Consolas"/>
              </a:rPr>
              <a:t>-test --display-name="OpenShift 3 Sample" --description="This is an example project to demonstrate OpenShift v3"</a:t>
            </a:r>
            <a:r>
              <a:rPr lang="en-US" sz="2000" dirty="0">
                <a:latin typeface="Consolas"/>
              </a:rPr>
              <a:t> </a:t>
            </a:r>
            <a:endParaRPr lang="en-US" sz="2000" dirty="0">
              <a:ea typeface="Calibri"/>
              <a:cs typeface="Calibri"/>
            </a:endParaRPr>
          </a:p>
        </p:txBody>
      </p:sp>
      <p:sp>
        <p:nvSpPr>
          <p:cNvPr id="9" name="TextBox 8">
            <a:extLst>
              <a:ext uri="{FF2B5EF4-FFF2-40B4-BE49-F238E27FC236}">
                <a16:creationId xmlns:a16="http://schemas.microsoft.com/office/drawing/2014/main" id="{D9DD33CC-A561-4D11-AFCE-2244EDFDE70A}"/>
              </a:ext>
            </a:extLst>
          </p:cNvPr>
          <p:cNvSpPr txBox="1"/>
          <p:nvPr/>
        </p:nvSpPr>
        <p:spPr>
          <a:xfrm>
            <a:off x="472611" y="1547602"/>
            <a:ext cx="1664413" cy="461665"/>
          </a:xfrm>
          <a:prstGeom prst="rect">
            <a:avLst/>
          </a:prstGeom>
          <a:noFill/>
        </p:spPr>
        <p:txBody>
          <a:bodyPr wrap="square">
            <a:spAutoFit/>
          </a:bodyPr>
          <a:lstStyle/>
          <a:p>
            <a:r>
              <a:rPr lang="en-US" sz="2400" b="1" i="0" u="none" strike="noStrike" baseline="0" dirty="0">
                <a:latin typeface="Arial" panose="020B0604020202020204" pitchFamily="34" charset="0"/>
              </a:rPr>
              <a:t>Template </a:t>
            </a:r>
            <a:endParaRPr lang="en-US" sz="2400" dirty="0"/>
          </a:p>
        </p:txBody>
      </p:sp>
      <p:pic>
        <p:nvPicPr>
          <p:cNvPr id="11" name="Picture 10">
            <a:extLst>
              <a:ext uri="{FF2B5EF4-FFF2-40B4-BE49-F238E27FC236}">
                <a16:creationId xmlns:a16="http://schemas.microsoft.com/office/drawing/2014/main" id="{E3EB9612-7D8F-458B-8DB5-A6D488507EFB}"/>
              </a:ext>
            </a:extLst>
          </p:cNvPr>
          <p:cNvPicPr>
            <a:picLocks noChangeAspect="1"/>
          </p:cNvPicPr>
          <p:nvPr/>
        </p:nvPicPr>
        <p:blipFill>
          <a:blip r:embed="rId2"/>
          <a:stretch>
            <a:fillRect/>
          </a:stretch>
        </p:blipFill>
        <p:spPr>
          <a:xfrm>
            <a:off x="2319337" y="2247969"/>
            <a:ext cx="7553325" cy="3086100"/>
          </a:xfrm>
          <a:prstGeom prst="rect">
            <a:avLst/>
          </a:prstGeom>
        </p:spPr>
      </p:pic>
      <p:pic>
        <p:nvPicPr>
          <p:cNvPr id="13" name="Picture 12">
            <a:extLst>
              <a:ext uri="{FF2B5EF4-FFF2-40B4-BE49-F238E27FC236}">
                <a16:creationId xmlns:a16="http://schemas.microsoft.com/office/drawing/2014/main" id="{1CE36B62-C2C6-4272-AA64-FCBF19607E9A}"/>
              </a:ext>
            </a:extLst>
          </p:cNvPr>
          <p:cNvPicPr>
            <a:picLocks noChangeAspect="1"/>
          </p:cNvPicPr>
          <p:nvPr/>
        </p:nvPicPr>
        <p:blipFill>
          <a:blip r:embed="rId3"/>
          <a:stretch>
            <a:fillRect/>
          </a:stretch>
        </p:blipFill>
        <p:spPr>
          <a:xfrm>
            <a:off x="2309812" y="5301982"/>
            <a:ext cx="7562850" cy="1047750"/>
          </a:xfrm>
          <a:prstGeom prst="rect">
            <a:avLst/>
          </a:prstGeom>
        </p:spPr>
      </p:pic>
    </p:spTree>
    <p:extLst>
      <p:ext uri="{BB962C8B-B14F-4D97-AF65-F5344CB8AC3E}">
        <p14:creationId xmlns:p14="http://schemas.microsoft.com/office/powerpoint/2010/main" val="24636612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481E9DC-A2D0-4E04-9A46-7492D578DD07}"/>
              </a:ext>
            </a:extLst>
          </p:cNvPr>
          <p:cNvSpPr txBox="1"/>
          <p:nvPr/>
        </p:nvSpPr>
        <p:spPr>
          <a:xfrm>
            <a:off x="585627" y="195546"/>
            <a:ext cx="6096000" cy="461665"/>
          </a:xfrm>
          <a:prstGeom prst="rect">
            <a:avLst/>
          </a:prstGeom>
          <a:noFill/>
        </p:spPr>
        <p:txBody>
          <a:bodyPr wrap="square" lIns="91440" tIns="45720" rIns="91440" bIns="45720" anchor="t">
            <a:spAutoFit/>
          </a:bodyPr>
          <a:lstStyle/>
          <a:p>
            <a:r>
              <a:rPr lang="en-US" sz="2400" b="1" i="0" u="sng" strike="noStrike" baseline="0">
                <a:latin typeface="Arial"/>
                <a:cs typeface="Arial"/>
              </a:rPr>
              <a:t>Object Definitions</a:t>
            </a:r>
            <a:r>
              <a:rPr lang="en-US" sz="2400" b="1" u="sng">
                <a:latin typeface="Arial"/>
                <a:cs typeface="Arial"/>
              </a:rPr>
              <a:t> </a:t>
            </a:r>
            <a:endParaRPr lang="en-US" sz="2400" u="sng">
              <a:latin typeface="Arial"/>
              <a:cs typeface="Arial"/>
            </a:endParaRPr>
          </a:p>
        </p:txBody>
      </p:sp>
      <p:sp>
        <p:nvSpPr>
          <p:cNvPr id="5" name="TextBox 4">
            <a:extLst>
              <a:ext uri="{FF2B5EF4-FFF2-40B4-BE49-F238E27FC236}">
                <a16:creationId xmlns:a16="http://schemas.microsoft.com/office/drawing/2014/main" id="{75F9092A-F7B2-42FC-A3A3-18EA2C6D4A57}"/>
              </a:ext>
            </a:extLst>
          </p:cNvPr>
          <p:cNvSpPr txBox="1"/>
          <p:nvPr/>
        </p:nvSpPr>
        <p:spPr>
          <a:xfrm>
            <a:off x="565574" y="725299"/>
            <a:ext cx="6119812" cy="369332"/>
          </a:xfrm>
          <a:prstGeom prst="rect">
            <a:avLst/>
          </a:prstGeom>
          <a:noFill/>
        </p:spPr>
        <p:txBody>
          <a:bodyPr wrap="square">
            <a:spAutoFit/>
          </a:bodyPr>
          <a:lstStyle/>
          <a:p>
            <a:r>
              <a:rPr lang="en-US" sz="1800" b="1" i="0" u="none" strike="noStrike" baseline="0">
                <a:latin typeface="Verdana" panose="020B0604030504040204" pitchFamily="34" charset="0"/>
              </a:rPr>
              <a:t>Secret definition in a template </a:t>
            </a:r>
            <a:endParaRPr lang="en-US"/>
          </a:p>
        </p:txBody>
      </p:sp>
      <p:pic>
        <p:nvPicPr>
          <p:cNvPr id="7" name="Picture 6">
            <a:extLst>
              <a:ext uri="{FF2B5EF4-FFF2-40B4-BE49-F238E27FC236}">
                <a16:creationId xmlns:a16="http://schemas.microsoft.com/office/drawing/2014/main" id="{E2A21F34-A325-49E3-AD8A-878A974CEBE1}"/>
              </a:ext>
            </a:extLst>
          </p:cNvPr>
          <p:cNvPicPr>
            <a:picLocks noChangeAspect="1"/>
          </p:cNvPicPr>
          <p:nvPr/>
        </p:nvPicPr>
        <p:blipFill>
          <a:blip r:embed="rId2"/>
          <a:stretch>
            <a:fillRect/>
          </a:stretch>
        </p:blipFill>
        <p:spPr>
          <a:xfrm>
            <a:off x="2532579" y="1362442"/>
            <a:ext cx="7620000" cy="5069179"/>
          </a:xfrm>
          <a:prstGeom prst="rect">
            <a:avLst/>
          </a:prstGeom>
        </p:spPr>
      </p:pic>
    </p:spTree>
    <p:extLst>
      <p:ext uri="{BB962C8B-B14F-4D97-AF65-F5344CB8AC3E}">
        <p14:creationId xmlns:p14="http://schemas.microsoft.com/office/powerpoint/2010/main" val="9050471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FFA278-B560-4136-A813-20D1B086D079}"/>
              </a:ext>
            </a:extLst>
          </p:cNvPr>
          <p:cNvSpPr txBox="1"/>
          <p:nvPr/>
        </p:nvSpPr>
        <p:spPr>
          <a:xfrm>
            <a:off x="311321" y="665493"/>
            <a:ext cx="6096000" cy="461665"/>
          </a:xfrm>
          <a:prstGeom prst="rect">
            <a:avLst/>
          </a:prstGeom>
          <a:noFill/>
        </p:spPr>
        <p:txBody>
          <a:bodyPr wrap="square">
            <a:spAutoFit/>
          </a:bodyPr>
          <a:lstStyle/>
          <a:p>
            <a:r>
              <a:rPr lang="en-US" sz="2400" b="1" i="0" u="none" strike="noStrike" baseline="0">
                <a:latin typeface="Verdana" panose="020B0604030504040204" pitchFamily="34" charset="0"/>
              </a:rPr>
              <a:t>Service definition in a template </a:t>
            </a:r>
            <a:endParaRPr lang="en-US" sz="2400"/>
          </a:p>
        </p:txBody>
      </p:sp>
      <p:pic>
        <p:nvPicPr>
          <p:cNvPr id="5" name="Picture 4">
            <a:extLst>
              <a:ext uri="{FF2B5EF4-FFF2-40B4-BE49-F238E27FC236}">
                <a16:creationId xmlns:a16="http://schemas.microsoft.com/office/drawing/2014/main" id="{1CD03D59-E6EA-488C-89B1-ED057DCAC8E1}"/>
              </a:ext>
            </a:extLst>
          </p:cNvPr>
          <p:cNvPicPr>
            <a:picLocks noChangeAspect="1"/>
          </p:cNvPicPr>
          <p:nvPr/>
        </p:nvPicPr>
        <p:blipFill>
          <a:blip r:embed="rId2"/>
          <a:stretch>
            <a:fillRect/>
          </a:stretch>
        </p:blipFill>
        <p:spPr>
          <a:xfrm>
            <a:off x="311321" y="1726294"/>
            <a:ext cx="5473358" cy="4206793"/>
          </a:xfrm>
          <a:prstGeom prst="rect">
            <a:avLst/>
          </a:prstGeom>
        </p:spPr>
      </p:pic>
      <p:pic>
        <p:nvPicPr>
          <p:cNvPr id="7" name="Picture 6">
            <a:extLst>
              <a:ext uri="{FF2B5EF4-FFF2-40B4-BE49-F238E27FC236}">
                <a16:creationId xmlns:a16="http://schemas.microsoft.com/office/drawing/2014/main" id="{ACB136A1-C712-4216-BE9B-0CFF6BCD791F}"/>
              </a:ext>
            </a:extLst>
          </p:cNvPr>
          <p:cNvPicPr>
            <a:picLocks noChangeAspect="1"/>
          </p:cNvPicPr>
          <p:nvPr/>
        </p:nvPicPr>
        <p:blipFill>
          <a:blip r:embed="rId3"/>
          <a:stretch>
            <a:fillRect/>
          </a:stretch>
        </p:blipFill>
        <p:spPr>
          <a:xfrm>
            <a:off x="6096000" y="1466876"/>
            <a:ext cx="5964672" cy="4725631"/>
          </a:xfrm>
          <a:prstGeom prst="rect">
            <a:avLst/>
          </a:prstGeom>
        </p:spPr>
      </p:pic>
    </p:spTree>
    <p:extLst>
      <p:ext uri="{BB962C8B-B14F-4D97-AF65-F5344CB8AC3E}">
        <p14:creationId xmlns:p14="http://schemas.microsoft.com/office/powerpoint/2010/main" val="844301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F9B8CB1-83E0-4B79-84D5-2C3570AB2059}"/>
              </a:ext>
            </a:extLst>
          </p:cNvPr>
          <p:cNvSpPr txBox="1"/>
          <p:nvPr/>
        </p:nvSpPr>
        <p:spPr>
          <a:xfrm>
            <a:off x="3048000" y="331388"/>
            <a:ext cx="6096000" cy="769441"/>
          </a:xfrm>
          <a:prstGeom prst="rect">
            <a:avLst/>
          </a:prstGeom>
          <a:noFill/>
        </p:spPr>
        <p:txBody>
          <a:bodyPr wrap="square">
            <a:spAutoFit/>
          </a:bodyPr>
          <a:lstStyle/>
          <a:p>
            <a:pPr algn="ctr"/>
            <a:r>
              <a:rPr lang="en-US" sz="4400" b="1" i="0" u="none" strike="noStrike" baseline="0" dirty="0">
                <a:latin typeface="Times New Roman" panose="02020603050405020304" pitchFamily="18" charset="0"/>
                <a:cs typeface="Times New Roman" panose="02020603050405020304" pitchFamily="18" charset="0"/>
              </a:rPr>
              <a:t>Routes and Templates </a:t>
            </a:r>
            <a:endParaRPr lang="en-US" sz="4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F5D8C1CA-BA5D-444F-9EB8-826BA63E33D6}"/>
              </a:ext>
            </a:extLst>
          </p:cNvPr>
          <p:cNvSpPr txBox="1"/>
          <p:nvPr/>
        </p:nvSpPr>
        <p:spPr>
          <a:xfrm>
            <a:off x="530456" y="1220651"/>
            <a:ext cx="1473005" cy="523220"/>
          </a:xfrm>
          <a:prstGeom prst="rect">
            <a:avLst/>
          </a:prstGeom>
          <a:noFill/>
        </p:spPr>
        <p:txBody>
          <a:bodyPr wrap="square">
            <a:spAutoFit/>
          </a:bodyPr>
          <a:lstStyle/>
          <a:p>
            <a:r>
              <a:rPr lang="en-US" sz="2800" b="1" i="0" u="none" strike="noStrike" baseline="0" dirty="0">
                <a:latin typeface="Arial" panose="020B0604020202020204" pitchFamily="34" charset="0"/>
              </a:rPr>
              <a:t>Routes </a:t>
            </a:r>
            <a:endParaRPr lang="en-US" sz="2800" dirty="0"/>
          </a:p>
        </p:txBody>
      </p:sp>
      <p:sp>
        <p:nvSpPr>
          <p:cNvPr id="9" name="TextBox 8">
            <a:extLst>
              <a:ext uri="{FF2B5EF4-FFF2-40B4-BE49-F238E27FC236}">
                <a16:creationId xmlns:a16="http://schemas.microsoft.com/office/drawing/2014/main" id="{4048D6C3-5399-41DF-A4A7-EFAAE08C9455}"/>
              </a:ext>
            </a:extLst>
          </p:cNvPr>
          <p:cNvSpPr txBox="1"/>
          <p:nvPr/>
        </p:nvSpPr>
        <p:spPr>
          <a:xfrm>
            <a:off x="530457" y="1884974"/>
            <a:ext cx="11325922" cy="4708981"/>
          </a:xfrm>
          <a:prstGeom prst="rect">
            <a:avLst/>
          </a:prstGeom>
          <a:noFill/>
        </p:spPr>
        <p:txBody>
          <a:bodyPr wrap="square">
            <a:spAutoFit/>
          </a:bodyPr>
          <a:lstStyle/>
          <a:p>
            <a:r>
              <a:rPr lang="en-US" sz="2000" b="0" i="0" u="none" strike="noStrike" baseline="0" dirty="0">
                <a:latin typeface="Verdana" panose="020B0604030504040204" pitchFamily="34" charset="0"/>
              </a:rPr>
              <a:t>In OpenShift, routing is a method of exposing the service to the external world by creating and configuring externally reachable hostname. </a:t>
            </a:r>
          </a:p>
          <a:p>
            <a:endParaRPr lang="en-US" sz="2000" dirty="0">
              <a:latin typeface="Verdana" panose="020B0604030504040204" pitchFamily="34" charset="0"/>
            </a:endParaRPr>
          </a:p>
          <a:p>
            <a:r>
              <a:rPr lang="en-US" sz="2000" b="0" i="0" u="none" strike="noStrike" baseline="0" dirty="0">
                <a:latin typeface="Verdana" panose="020B0604030504040204" pitchFamily="34" charset="0"/>
              </a:rPr>
              <a:t>Routes and endpoints are used to expose the service to the external world, from where the user can use the name connectivity (DNS) to access defined application. </a:t>
            </a:r>
          </a:p>
          <a:p>
            <a:endParaRPr lang="en-US" sz="2000" dirty="0">
              <a:latin typeface="Verdana" panose="020B0604030504040204" pitchFamily="34" charset="0"/>
            </a:endParaRPr>
          </a:p>
          <a:p>
            <a:r>
              <a:rPr lang="en-US" sz="2000" b="0" i="0" u="none" strike="noStrike" baseline="0" dirty="0">
                <a:latin typeface="Verdana" panose="020B0604030504040204" pitchFamily="34" charset="0"/>
              </a:rPr>
              <a:t>In OpenShift, routes are created by using routers which are deployed by OpenShift admin on the cluster. Routers are used to bind HTTP (80) and https (443) ports to external applications. </a:t>
            </a:r>
          </a:p>
          <a:p>
            <a:endParaRPr lang="en-US" sz="2000" b="0" i="0" u="none" strike="noStrike" baseline="0" dirty="0">
              <a:latin typeface="Verdana" panose="020B0604030504040204" pitchFamily="34" charset="0"/>
            </a:endParaRPr>
          </a:p>
          <a:p>
            <a:r>
              <a:rPr lang="en-US" sz="2000" b="0" i="0" u="none" strike="noStrike" baseline="0" dirty="0">
                <a:latin typeface="Verdana" panose="020B0604030504040204" pitchFamily="34" charset="0"/>
              </a:rPr>
              <a:t>Following are the different kinds of protocol supported by routes: </a:t>
            </a:r>
          </a:p>
          <a:p>
            <a:r>
              <a:rPr lang="en-US" sz="2000" b="0" i="0" u="none" strike="noStrike" baseline="0" dirty="0">
                <a:latin typeface="Verdana" panose="020B0604030504040204" pitchFamily="34" charset="0"/>
              </a:rPr>
              <a:t> HTTP </a:t>
            </a:r>
          </a:p>
          <a:p>
            <a:r>
              <a:rPr lang="en-US" sz="2000" b="0" i="0" u="none" strike="noStrike" baseline="0" dirty="0">
                <a:latin typeface="Verdana" panose="020B0604030504040204" pitchFamily="34" charset="0"/>
              </a:rPr>
              <a:t> HTTPS </a:t>
            </a:r>
          </a:p>
          <a:p>
            <a:r>
              <a:rPr lang="en-US" sz="2000" b="0" i="0" u="none" strike="noStrike" baseline="0" dirty="0">
                <a:latin typeface="Verdana" panose="020B0604030504040204" pitchFamily="34" charset="0"/>
              </a:rPr>
              <a:t> TSL and web socket </a:t>
            </a:r>
          </a:p>
          <a:p>
            <a:endParaRPr lang="en-US" sz="2000" dirty="0"/>
          </a:p>
        </p:txBody>
      </p:sp>
    </p:spTree>
    <p:extLst>
      <p:ext uri="{BB962C8B-B14F-4D97-AF65-F5344CB8AC3E}">
        <p14:creationId xmlns:p14="http://schemas.microsoft.com/office/powerpoint/2010/main" val="28728457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DCF392D-E509-4300-A66D-9F9B5742D7C4}"/>
              </a:ext>
            </a:extLst>
          </p:cNvPr>
          <p:cNvSpPr txBox="1"/>
          <p:nvPr/>
        </p:nvSpPr>
        <p:spPr>
          <a:xfrm>
            <a:off x="316564" y="307941"/>
            <a:ext cx="6096000" cy="369332"/>
          </a:xfrm>
          <a:prstGeom prst="rect">
            <a:avLst/>
          </a:prstGeom>
          <a:noFill/>
        </p:spPr>
        <p:txBody>
          <a:bodyPr wrap="square">
            <a:spAutoFit/>
          </a:bodyPr>
          <a:lstStyle/>
          <a:p>
            <a:r>
              <a:rPr lang="en-US" sz="1800" b="1" i="0" u="none" strike="noStrike" baseline="0" dirty="0">
                <a:latin typeface="Verdana" panose="020B0604030504040204" pitchFamily="34" charset="0"/>
              </a:rPr>
              <a:t>Route definition in a template </a:t>
            </a:r>
            <a:endParaRPr lang="en-US" dirty="0"/>
          </a:p>
        </p:txBody>
      </p:sp>
      <p:pic>
        <p:nvPicPr>
          <p:cNvPr id="5" name="Picture 4">
            <a:extLst>
              <a:ext uri="{FF2B5EF4-FFF2-40B4-BE49-F238E27FC236}">
                <a16:creationId xmlns:a16="http://schemas.microsoft.com/office/drawing/2014/main" id="{A19020B7-C221-4930-9974-E6EF02C67DCD}"/>
              </a:ext>
            </a:extLst>
          </p:cNvPr>
          <p:cNvPicPr>
            <a:picLocks noChangeAspect="1"/>
          </p:cNvPicPr>
          <p:nvPr/>
        </p:nvPicPr>
        <p:blipFill>
          <a:blip r:embed="rId2"/>
          <a:stretch>
            <a:fillRect/>
          </a:stretch>
        </p:blipFill>
        <p:spPr>
          <a:xfrm>
            <a:off x="406399" y="979487"/>
            <a:ext cx="5663041" cy="5457825"/>
          </a:xfrm>
          <a:prstGeom prst="rect">
            <a:avLst/>
          </a:prstGeom>
        </p:spPr>
      </p:pic>
      <p:pic>
        <p:nvPicPr>
          <p:cNvPr id="7" name="Picture 6">
            <a:extLst>
              <a:ext uri="{FF2B5EF4-FFF2-40B4-BE49-F238E27FC236}">
                <a16:creationId xmlns:a16="http://schemas.microsoft.com/office/drawing/2014/main" id="{7BDFF616-7CAD-4EEB-855F-88D12B075D0D}"/>
              </a:ext>
            </a:extLst>
          </p:cNvPr>
          <p:cNvPicPr>
            <a:picLocks noChangeAspect="1"/>
          </p:cNvPicPr>
          <p:nvPr/>
        </p:nvPicPr>
        <p:blipFill rotWithShape="1">
          <a:blip r:embed="rId3"/>
          <a:srcRect r="17819"/>
          <a:stretch/>
        </p:blipFill>
        <p:spPr>
          <a:xfrm>
            <a:off x="6591301" y="62790"/>
            <a:ext cx="5194300" cy="6732418"/>
          </a:xfrm>
          <a:prstGeom prst="rect">
            <a:avLst/>
          </a:prstGeom>
        </p:spPr>
      </p:pic>
    </p:spTree>
    <p:extLst>
      <p:ext uri="{BB962C8B-B14F-4D97-AF65-F5344CB8AC3E}">
        <p14:creationId xmlns:p14="http://schemas.microsoft.com/office/powerpoint/2010/main" val="3655586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D0E3384-C982-4C91-97A4-4B0A187C43A8}"/>
              </a:ext>
            </a:extLst>
          </p:cNvPr>
          <p:cNvSpPr/>
          <p:nvPr/>
        </p:nvSpPr>
        <p:spPr>
          <a:xfrm>
            <a:off x="426810" y="306328"/>
            <a:ext cx="6858864" cy="646331"/>
          </a:xfrm>
          <a:prstGeom prst="rect">
            <a:avLst/>
          </a:prstGeom>
          <a:noFill/>
        </p:spPr>
        <p:txBody>
          <a:bodyPr wrap="none" lIns="91440" tIns="45720" rIns="91440" bIns="45720">
            <a:spAutoFit/>
          </a:bodyPr>
          <a:lstStyle/>
          <a:p>
            <a:pPr algn="ctr"/>
            <a:r>
              <a:rPr lang="en-US" sz="3600" b="0" cap="none" spc="0" dirty="0">
                <a:ln w="0"/>
                <a:solidFill>
                  <a:schemeClr val="tx1"/>
                </a:solidFill>
                <a:effectLst>
                  <a:outerShdw blurRad="38100" dist="19050" dir="2700000" algn="tl" rotWithShape="0">
                    <a:schemeClr val="dk1">
                      <a:alpha val="40000"/>
                    </a:schemeClr>
                  </a:outerShdw>
                </a:effectLst>
              </a:rPr>
              <a:t>Build config definition in a Template</a:t>
            </a:r>
          </a:p>
        </p:txBody>
      </p:sp>
      <p:pic>
        <p:nvPicPr>
          <p:cNvPr id="4" name="Picture 3" descr="A screenshot of a computer&#10;&#10;Description automatically generated with medium confidence">
            <a:extLst>
              <a:ext uri="{FF2B5EF4-FFF2-40B4-BE49-F238E27FC236}">
                <a16:creationId xmlns:a16="http://schemas.microsoft.com/office/drawing/2014/main" id="{528B1721-2630-4D44-8186-AA876E2DAB1E}"/>
              </a:ext>
            </a:extLst>
          </p:cNvPr>
          <p:cNvPicPr>
            <a:picLocks noChangeAspect="1"/>
          </p:cNvPicPr>
          <p:nvPr/>
        </p:nvPicPr>
        <p:blipFill rotWithShape="1">
          <a:blip r:embed="rId2">
            <a:extLst>
              <a:ext uri="{28A0092B-C50C-407E-A947-70E740481C1C}">
                <a14:useLocalDpi xmlns:a14="http://schemas.microsoft.com/office/drawing/2010/main" val="0"/>
              </a:ext>
            </a:extLst>
          </a:blip>
          <a:srcRect l="21067" t="31611" r="50000" b="28839"/>
          <a:stretch/>
        </p:blipFill>
        <p:spPr>
          <a:xfrm>
            <a:off x="498729" y="2260995"/>
            <a:ext cx="4119938" cy="3167953"/>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A48B8B37-0C22-471E-ACE6-C83991E474BC}"/>
              </a:ext>
            </a:extLst>
          </p:cNvPr>
          <p:cNvPicPr>
            <a:picLocks noChangeAspect="1"/>
          </p:cNvPicPr>
          <p:nvPr/>
        </p:nvPicPr>
        <p:blipFill rotWithShape="1">
          <a:blip r:embed="rId3">
            <a:extLst>
              <a:ext uri="{28A0092B-C50C-407E-A947-70E740481C1C}">
                <a14:useLocalDpi xmlns:a14="http://schemas.microsoft.com/office/drawing/2010/main" val="0"/>
              </a:ext>
            </a:extLst>
          </a:blip>
          <a:srcRect l="21236" t="21274" r="27022" b="11461"/>
          <a:stretch/>
        </p:blipFill>
        <p:spPr>
          <a:xfrm>
            <a:off x="5313887" y="1538422"/>
            <a:ext cx="6308332" cy="4613097"/>
          </a:xfrm>
          <a:prstGeom prst="rect">
            <a:avLst/>
          </a:prstGeom>
        </p:spPr>
      </p:pic>
      <p:cxnSp>
        <p:nvCxnSpPr>
          <p:cNvPr id="7" name="Straight Connector 6">
            <a:extLst>
              <a:ext uri="{FF2B5EF4-FFF2-40B4-BE49-F238E27FC236}">
                <a16:creationId xmlns:a16="http://schemas.microsoft.com/office/drawing/2014/main" id="{783E1D9A-BCD6-417A-BAA3-0B89A055EE40}"/>
              </a:ext>
            </a:extLst>
          </p:cNvPr>
          <p:cNvCxnSpPr>
            <a:cxnSpLocks/>
          </p:cNvCxnSpPr>
          <p:nvPr/>
        </p:nvCxnSpPr>
        <p:spPr>
          <a:xfrm>
            <a:off x="4996665" y="1230198"/>
            <a:ext cx="0" cy="562780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48922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E1023E0-F541-41D8-BC58-CBD409A2E4D6}"/>
              </a:ext>
            </a:extLst>
          </p:cNvPr>
          <p:cNvSpPr/>
          <p:nvPr/>
        </p:nvSpPr>
        <p:spPr>
          <a:xfrm>
            <a:off x="945222" y="1140431"/>
            <a:ext cx="4171308" cy="462337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9C2076C9-6EF8-428D-9249-81CC2D5D020B}"/>
              </a:ext>
            </a:extLst>
          </p:cNvPr>
          <p:cNvPicPr>
            <a:picLocks noChangeAspect="1"/>
          </p:cNvPicPr>
          <p:nvPr/>
        </p:nvPicPr>
        <p:blipFill rotWithShape="1">
          <a:blip r:embed="rId2">
            <a:extLst>
              <a:ext uri="{28A0092B-C50C-407E-A947-70E740481C1C}">
                <a14:useLocalDpi xmlns:a14="http://schemas.microsoft.com/office/drawing/2010/main" val="0"/>
              </a:ext>
            </a:extLst>
          </a:blip>
          <a:srcRect l="25534" t="20974" r="42697" b="55655"/>
          <a:stretch/>
        </p:blipFill>
        <p:spPr>
          <a:xfrm>
            <a:off x="1068513" y="1212350"/>
            <a:ext cx="3873357" cy="1602769"/>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33A73108-95CC-4F13-A029-A6D75A4A8052}"/>
              </a:ext>
            </a:extLst>
          </p:cNvPr>
          <p:cNvPicPr>
            <a:picLocks noChangeAspect="1"/>
          </p:cNvPicPr>
          <p:nvPr/>
        </p:nvPicPr>
        <p:blipFill rotWithShape="1">
          <a:blip r:embed="rId3">
            <a:extLst>
              <a:ext uri="{28A0092B-C50C-407E-A947-70E740481C1C}">
                <a14:useLocalDpi xmlns:a14="http://schemas.microsoft.com/office/drawing/2010/main" val="0"/>
              </a:ext>
            </a:extLst>
          </a:blip>
          <a:srcRect l="26124" t="23221" r="43876" b="37978"/>
          <a:stretch/>
        </p:blipFill>
        <p:spPr>
          <a:xfrm>
            <a:off x="1119884" y="2948683"/>
            <a:ext cx="3657600" cy="2661007"/>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199B9FAA-D173-4AA7-8416-5F91DE04D9C9}"/>
              </a:ext>
            </a:extLst>
          </p:cNvPr>
          <p:cNvPicPr>
            <a:picLocks noChangeAspect="1"/>
          </p:cNvPicPr>
          <p:nvPr/>
        </p:nvPicPr>
        <p:blipFill rotWithShape="1">
          <a:blip r:embed="rId3">
            <a:extLst>
              <a:ext uri="{28A0092B-C50C-407E-A947-70E740481C1C}">
                <a14:useLocalDpi xmlns:a14="http://schemas.microsoft.com/office/drawing/2010/main" val="0"/>
              </a:ext>
            </a:extLst>
          </a:blip>
          <a:srcRect l="21067" t="62472" r="43961" b="10046"/>
          <a:stretch/>
        </p:blipFill>
        <p:spPr>
          <a:xfrm>
            <a:off x="6558337" y="1212350"/>
            <a:ext cx="4263776" cy="1884701"/>
          </a:xfrm>
          <a:prstGeom prst="rect">
            <a:avLst/>
          </a:prstGeom>
        </p:spPr>
      </p:pic>
      <p:cxnSp>
        <p:nvCxnSpPr>
          <p:cNvPr id="9" name="Straight Connector 8">
            <a:extLst>
              <a:ext uri="{FF2B5EF4-FFF2-40B4-BE49-F238E27FC236}">
                <a16:creationId xmlns:a16="http://schemas.microsoft.com/office/drawing/2014/main" id="{71E70B5B-F015-4846-B2A8-B4B054A6392B}"/>
              </a:ext>
            </a:extLst>
          </p:cNvPr>
          <p:cNvCxnSpPr/>
          <p:nvPr/>
        </p:nvCxnSpPr>
        <p:spPr>
          <a:xfrm>
            <a:off x="6096000"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58504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382666C-FD12-4CD2-88C7-F9BA0E04323F}"/>
              </a:ext>
            </a:extLst>
          </p:cNvPr>
          <p:cNvSpPr/>
          <p:nvPr/>
        </p:nvSpPr>
        <p:spPr>
          <a:xfrm>
            <a:off x="943524" y="1570528"/>
            <a:ext cx="4191851" cy="47466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57D89330-4041-4752-B69D-03C7D1FD6F88}"/>
              </a:ext>
            </a:extLst>
          </p:cNvPr>
          <p:cNvSpPr/>
          <p:nvPr/>
        </p:nvSpPr>
        <p:spPr>
          <a:xfrm>
            <a:off x="377539" y="316603"/>
            <a:ext cx="6299866" cy="646331"/>
          </a:xfrm>
          <a:prstGeom prst="rect">
            <a:avLst/>
          </a:prstGeom>
          <a:noFill/>
        </p:spPr>
        <p:txBody>
          <a:bodyPr wrap="none" lIns="91440" tIns="45720" rIns="91440" bIns="45720">
            <a:spAutoFit/>
          </a:bodyPr>
          <a:lstStyle/>
          <a:p>
            <a:pPr algn="ctr"/>
            <a:r>
              <a:rPr lang="en-US" sz="3600" b="0" cap="none" spc="0" dirty="0">
                <a:ln w="0"/>
                <a:solidFill>
                  <a:schemeClr val="tx1"/>
                </a:solidFill>
                <a:effectLst>
                  <a:outerShdw blurRad="38100" dist="19050" dir="2700000" algn="tl" rotWithShape="0">
                    <a:schemeClr val="dk1">
                      <a:alpha val="40000"/>
                    </a:schemeClr>
                  </a:outerShdw>
                </a:effectLst>
              </a:rPr>
              <a:t>Deployment config in a Template</a:t>
            </a:r>
          </a:p>
        </p:txBody>
      </p:sp>
      <p:pic>
        <p:nvPicPr>
          <p:cNvPr id="4" name="Picture 3" descr="A screenshot of a computer&#10;&#10;Description automatically generated">
            <a:extLst>
              <a:ext uri="{FF2B5EF4-FFF2-40B4-BE49-F238E27FC236}">
                <a16:creationId xmlns:a16="http://schemas.microsoft.com/office/drawing/2014/main" id="{6EF62C1F-0EB3-4D2C-B8C5-4C2E64D8D56F}"/>
              </a:ext>
            </a:extLst>
          </p:cNvPr>
          <p:cNvPicPr>
            <a:picLocks noChangeAspect="1"/>
          </p:cNvPicPr>
          <p:nvPr/>
        </p:nvPicPr>
        <p:blipFill rotWithShape="1">
          <a:blip r:embed="rId2">
            <a:extLst>
              <a:ext uri="{28A0092B-C50C-407E-A947-70E740481C1C}">
                <a14:useLocalDpi xmlns:a14="http://schemas.microsoft.com/office/drawing/2010/main" val="0"/>
              </a:ext>
            </a:extLst>
          </a:blip>
          <a:srcRect l="21067" t="27266" r="55506" b="32884"/>
          <a:stretch/>
        </p:blipFill>
        <p:spPr>
          <a:xfrm>
            <a:off x="943524" y="1632172"/>
            <a:ext cx="3059955" cy="2927869"/>
          </a:xfrm>
          <a:prstGeom prst="rect">
            <a:avLst/>
          </a:prstGeom>
        </p:spPr>
      </p:pic>
      <p:pic>
        <p:nvPicPr>
          <p:cNvPr id="6" name="Picture 5" descr="Text, application&#10;&#10;Description automatically generated">
            <a:extLst>
              <a:ext uri="{FF2B5EF4-FFF2-40B4-BE49-F238E27FC236}">
                <a16:creationId xmlns:a16="http://schemas.microsoft.com/office/drawing/2014/main" id="{F38FAD68-F3FC-40B7-9538-A7AB45AD372A}"/>
              </a:ext>
            </a:extLst>
          </p:cNvPr>
          <p:cNvPicPr>
            <a:picLocks noChangeAspect="1"/>
          </p:cNvPicPr>
          <p:nvPr/>
        </p:nvPicPr>
        <p:blipFill rotWithShape="1">
          <a:blip r:embed="rId3">
            <a:extLst>
              <a:ext uri="{28A0092B-C50C-407E-A947-70E740481C1C}">
                <a14:useLocalDpi xmlns:a14="http://schemas.microsoft.com/office/drawing/2010/main" val="0"/>
              </a:ext>
            </a:extLst>
          </a:blip>
          <a:srcRect l="25028" t="42657" r="53820" b="36412"/>
          <a:stretch/>
        </p:blipFill>
        <p:spPr>
          <a:xfrm>
            <a:off x="1316831" y="4572884"/>
            <a:ext cx="2762764" cy="1466972"/>
          </a:xfrm>
          <a:prstGeom prst="rect">
            <a:avLst/>
          </a:prstGeom>
        </p:spPr>
      </p:pic>
      <p:pic>
        <p:nvPicPr>
          <p:cNvPr id="8" name="Picture 7" descr="Graphical user interface, text&#10;&#10;Description automatically generated">
            <a:extLst>
              <a:ext uri="{FF2B5EF4-FFF2-40B4-BE49-F238E27FC236}">
                <a16:creationId xmlns:a16="http://schemas.microsoft.com/office/drawing/2014/main" id="{68145D54-DAB5-426D-A4D0-92FE4FF094EF}"/>
              </a:ext>
            </a:extLst>
          </p:cNvPr>
          <p:cNvPicPr>
            <a:picLocks noChangeAspect="1"/>
          </p:cNvPicPr>
          <p:nvPr/>
        </p:nvPicPr>
        <p:blipFill rotWithShape="1">
          <a:blip r:embed="rId4">
            <a:extLst>
              <a:ext uri="{28A0092B-C50C-407E-A947-70E740481C1C}">
                <a14:useLocalDpi xmlns:a14="http://schemas.microsoft.com/office/drawing/2010/main" val="0"/>
              </a:ext>
            </a:extLst>
          </a:blip>
          <a:srcRect l="21404" t="26638" r="48328" b="20434"/>
          <a:stretch/>
        </p:blipFill>
        <p:spPr>
          <a:xfrm>
            <a:off x="7056626" y="1981495"/>
            <a:ext cx="4173019" cy="3915372"/>
          </a:xfrm>
          <a:prstGeom prst="rect">
            <a:avLst/>
          </a:prstGeom>
        </p:spPr>
      </p:pic>
      <p:cxnSp>
        <p:nvCxnSpPr>
          <p:cNvPr id="9" name="Straight Connector 8">
            <a:extLst>
              <a:ext uri="{FF2B5EF4-FFF2-40B4-BE49-F238E27FC236}">
                <a16:creationId xmlns:a16="http://schemas.microsoft.com/office/drawing/2014/main" id="{DB91953F-1150-48A7-AE90-90B73E61F258}"/>
              </a:ext>
            </a:extLst>
          </p:cNvPr>
          <p:cNvCxnSpPr>
            <a:cxnSpLocks/>
          </p:cNvCxnSpPr>
          <p:nvPr/>
        </p:nvCxnSpPr>
        <p:spPr>
          <a:xfrm>
            <a:off x="6096000" y="1376737"/>
            <a:ext cx="0" cy="55737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8018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C810377-60E5-468E-BDA8-12BBE6E85ED5}"/>
              </a:ext>
            </a:extLst>
          </p:cNvPr>
          <p:cNvSpPr/>
          <p:nvPr/>
        </p:nvSpPr>
        <p:spPr>
          <a:xfrm>
            <a:off x="7109717" y="572784"/>
            <a:ext cx="3924728" cy="571243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with medium confidence">
            <a:extLst>
              <a:ext uri="{FF2B5EF4-FFF2-40B4-BE49-F238E27FC236}">
                <a16:creationId xmlns:a16="http://schemas.microsoft.com/office/drawing/2014/main" id="{0CF93F29-7352-4793-83D9-573BDC41DC14}"/>
              </a:ext>
            </a:extLst>
          </p:cNvPr>
          <p:cNvPicPr>
            <a:picLocks noChangeAspect="1"/>
          </p:cNvPicPr>
          <p:nvPr/>
        </p:nvPicPr>
        <p:blipFill rotWithShape="1">
          <a:blip r:embed="rId2">
            <a:extLst>
              <a:ext uri="{28A0092B-C50C-407E-A947-70E740481C1C}">
                <a14:useLocalDpi xmlns:a14="http://schemas.microsoft.com/office/drawing/2010/main" val="0"/>
              </a:ext>
            </a:extLst>
          </a:blip>
          <a:srcRect l="21489" t="19570" r="41264" b="6456"/>
          <a:stretch/>
        </p:blipFill>
        <p:spPr>
          <a:xfrm>
            <a:off x="859605" y="1009436"/>
            <a:ext cx="4541178" cy="4839128"/>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6F23F8A7-3C5A-4A96-A090-B4EA8F88372F}"/>
              </a:ext>
            </a:extLst>
          </p:cNvPr>
          <p:cNvPicPr>
            <a:picLocks noChangeAspect="1"/>
          </p:cNvPicPr>
          <p:nvPr/>
        </p:nvPicPr>
        <p:blipFill rotWithShape="1">
          <a:blip r:embed="rId3">
            <a:extLst>
              <a:ext uri="{28A0092B-C50C-407E-A947-70E740481C1C}">
                <a14:useLocalDpi xmlns:a14="http://schemas.microsoft.com/office/drawing/2010/main" val="0"/>
              </a:ext>
            </a:extLst>
          </a:blip>
          <a:srcRect l="26208" t="19963" r="59382" b="60012"/>
          <a:stretch/>
        </p:blipFill>
        <p:spPr>
          <a:xfrm>
            <a:off x="7202183" y="696073"/>
            <a:ext cx="1756881" cy="1309953"/>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5C7C37FC-F566-4D44-B12A-322603770CBF}"/>
              </a:ext>
            </a:extLst>
          </p:cNvPr>
          <p:cNvPicPr>
            <a:picLocks noChangeAspect="1"/>
          </p:cNvPicPr>
          <p:nvPr/>
        </p:nvPicPr>
        <p:blipFill rotWithShape="1">
          <a:blip r:embed="rId4">
            <a:extLst>
              <a:ext uri="{28A0092B-C50C-407E-A947-70E740481C1C}">
                <a14:useLocalDpi xmlns:a14="http://schemas.microsoft.com/office/drawing/2010/main" val="0"/>
              </a:ext>
            </a:extLst>
          </a:blip>
          <a:srcRect l="26714" t="19690" r="43455" b="19963"/>
          <a:stretch/>
        </p:blipFill>
        <p:spPr>
          <a:xfrm>
            <a:off x="7274103" y="2234754"/>
            <a:ext cx="3637052" cy="3947719"/>
          </a:xfrm>
          <a:prstGeom prst="rect">
            <a:avLst/>
          </a:prstGeom>
        </p:spPr>
      </p:pic>
      <p:cxnSp>
        <p:nvCxnSpPr>
          <p:cNvPr id="8" name="Straight Connector 7">
            <a:extLst>
              <a:ext uri="{FF2B5EF4-FFF2-40B4-BE49-F238E27FC236}">
                <a16:creationId xmlns:a16="http://schemas.microsoft.com/office/drawing/2014/main" id="{0B9C6C85-5929-454F-9B02-E530D52A056C}"/>
              </a:ext>
            </a:extLst>
          </p:cNvPr>
          <p:cNvCxnSpPr/>
          <p:nvPr/>
        </p:nvCxnSpPr>
        <p:spPr>
          <a:xfrm>
            <a:off x="6219288" y="20548"/>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1662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91E0B1D-BD63-4B96-8021-476404CE5D88}"/>
              </a:ext>
            </a:extLst>
          </p:cNvPr>
          <p:cNvSpPr/>
          <p:nvPr/>
        </p:nvSpPr>
        <p:spPr>
          <a:xfrm>
            <a:off x="6359705" y="282538"/>
            <a:ext cx="5188449" cy="635200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with medium confidence">
            <a:extLst>
              <a:ext uri="{FF2B5EF4-FFF2-40B4-BE49-F238E27FC236}">
                <a16:creationId xmlns:a16="http://schemas.microsoft.com/office/drawing/2014/main" id="{F65A2ED4-8C76-4B5F-AC8B-C7E6033ED220}"/>
              </a:ext>
            </a:extLst>
          </p:cNvPr>
          <p:cNvPicPr>
            <a:picLocks noChangeAspect="1"/>
          </p:cNvPicPr>
          <p:nvPr/>
        </p:nvPicPr>
        <p:blipFill rotWithShape="1">
          <a:blip r:embed="rId2">
            <a:extLst>
              <a:ext uri="{28A0092B-C50C-407E-A947-70E740481C1C}">
                <a14:useLocalDpi xmlns:a14="http://schemas.microsoft.com/office/drawing/2010/main" val="0"/>
              </a:ext>
            </a:extLst>
          </a:blip>
          <a:srcRect l="31095" t="20042" r="46573" b="1745"/>
          <a:stretch/>
        </p:blipFill>
        <p:spPr>
          <a:xfrm>
            <a:off x="1259190" y="610099"/>
            <a:ext cx="3142181" cy="5904930"/>
          </a:xfrm>
          <a:prstGeom prst="rect">
            <a:avLst/>
          </a:prstGeom>
        </p:spPr>
      </p:pic>
      <p:pic>
        <p:nvPicPr>
          <p:cNvPr id="5" name="Picture 4">
            <a:extLst>
              <a:ext uri="{FF2B5EF4-FFF2-40B4-BE49-F238E27FC236}">
                <a16:creationId xmlns:a16="http://schemas.microsoft.com/office/drawing/2014/main" id="{501C70FE-8423-47F3-B5B8-7AC5D8AB8F7C}"/>
              </a:ext>
            </a:extLst>
          </p:cNvPr>
          <p:cNvPicPr>
            <a:picLocks noChangeAspect="1"/>
          </p:cNvPicPr>
          <p:nvPr/>
        </p:nvPicPr>
        <p:blipFill rotWithShape="1">
          <a:blip r:embed="rId3">
            <a:extLst>
              <a:ext uri="{28A0092B-C50C-407E-A947-70E740481C1C}">
                <a14:useLocalDpi xmlns:a14="http://schemas.microsoft.com/office/drawing/2010/main" val="0"/>
              </a:ext>
            </a:extLst>
          </a:blip>
          <a:srcRect l="32781" t="24282" r="48848" b="68022"/>
          <a:stretch/>
        </p:blipFill>
        <p:spPr>
          <a:xfrm>
            <a:off x="7712472" y="490591"/>
            <a:ext cx="2239766" cy="503433"/>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B5326A18-9EBA-4506-8F28-81643EEC6882}"/>
              </a:ext>
            </a:extLst>
          </p:cNvPr>
          <p:cNvPicPr>
            <a:picLocks noChangeAspect="1"/>
          </p:cNvPicPr>
          <p:nvPr/>
        </p:nvPicPr>
        <p:blipFill rotWithShape="1">
          <a:blip r:embed="rId4">
            <a:extLst>
              <a:ext uri="{28A0092B-C50C-407E-A947-70E740481C1C}">
                <a14:useLocalDpi xmlns:a14="http://schemas.microsoft.com/office/drawing/2010/main" val="0"/>
              </a:ext>
            </a:extLst>
          </a:blip>
          <a:srcRect l="21489" t="20670" r="35955" b="2216"/>
          <a:stretch/>
        </p:blipFill>
        <p:spPr>
          <a:xfrm>
            <a:off x="6359706" y="994024"/>
            <a:ext cx="5188450" cy="5044611"/>
          </a:xfrm>
          <a:prstGeom prst="rect">
            <a:avLst/>
          </a:prstGeom>
        </p:spPr>
      </p:pic>
      <p:pic>
        <p:nvPicPr>
          <p:cNvPr id="9" name="Picture 8">
            <a:extLst>
              <a:ext uri="{FF2B5EF4-FFF2-40B4-BE49-F238E27FC236}">
                <a16:creationId xmlns:a16="http://schemas.microsoft.com/office/drawing/2014/main" id="{C7C8B3E3-F1C5-429F-B73B-3CE682F0878D}"/>
              </a:ext>
            </a:extLst>
          </p:cNvPr>
          <p:cNvPicPr>
            <a:picLocks noChangeAspect="1"/>
          </p:cNvPicPr>
          <p:nvPr/>
        </p:nvPicPr>
        <p:blipFill rotWithShape="1">
          <a:blip r:embed="rId5">
            <a:extLst>
              <a:ext uri="{28A0092B-C50C-407E-A947-70E740481C1C}">
                <a14:useLocalDpi xmlns:a14="http://schemas.microsoft.com/office/drawing/2010/main" val="0"/>
              </a:ext>
            </a:extLst>
          </a:blip>
          <a:srcRect l="23776" t="61033" r="66039" b="30643"/>
          <a:stretch/>
        </p:blipFill>
        <p:spPr>
          <a:xfrm>
            <a:off x="6648845" y="6090010"/>
            <a:ext cx="1241710" cy="544530"/>
          </a:xfrm>
          <a:prstGeom prst="rect">
            <a:avLst/>
          </a:prstGeom>
        </p:spPr>
      </p:pic>
      <p:cxnSp>
        <p:nvCxnSpPr>
          <p:cNvPr id="10" name="Straight Connector 9">
            <a:extLst>
              <a:ext uri="{FF2B5EF4-FFF2-40B4-BE49-F238E27FC236}">
                <a16:creationId xmlns:a16="http://schemas.microsoft.com/office/drawing/2014/main" id="{3DD8EF44-2408-4F13-B519-F2C096AB98B6}"/>
              </a:ext>
            </a:extLst>
          </p:cNvPr>
          <p:cNvCxnSpPr>
            <a:cxnSpLocks/>
          </p:cNvCxnSpPr>
          <p:nvPr/>
        </p:nvCxnSpPr>
        <p:spPr>
          <a:xfrm>
            <a:off x="5469276" y="0"/>
            <a:ext cx="0" cy="703266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79928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D87D771-666D-4F56-B93C-8A606025C7E4}"/>
              </a:ext>
            </a:extLst>
          </p:cNvPr>
          <p:cNvSpPr/>
          <p:nvPr/>
        </p:nvSpPr>
        <p:spPr>
          <a:xfrm>
            <a:off x="500585" y="265233"/>
            <a:ext cx="6053773" cy="646331"/>
          </a:xfrm>
          <a:prstGeom prst="rect">
            <a:avLst/>
          </a:prstGeom>
          <a:noFill/>
        </p:spPr>
        <p:txBody>
          <a:bodyPr wrap="none" lIns="91440" tIns="45720" rIns="91440" bIns="45720">
            <a:spAutoFit/>
          </a:bodyPr>
          <a:lstStyle/>
          <a:p>
            <a:pPr algn="ctr"/>
            <a:r>
              <a:rPr lang="en-US" sz="3600" b="0" cap="none" spc="0" dirty="0">
                <a:ln w="0"/>
                <a:solidFill>
                  <a:schemeClr val="tx1"/>
                </a:solidFill>
                <a:effectLst>
                  <a:outerShdw blurRad="38100" dist="19050" dir="2700000" algn="tl" rotWithShape="0">
                    <a:schemeClr val="dk1">
                      <a:alpha val="40000"/>
                    </a:schemeClr>
                  </a:outerShdw>
                </a:effectLst>
              </a:rPr>
              <a:t>Service Definition in a Template</a:t>
            </a:r>
          </a:p>
        </p:txBody>
      </p:sp>
      <p:pic>
        <p:nvPicPr>
          <p:cNvPr id="4" name="Picture 3" descr="Graphical user interface, text&#10;&#10;Description automatically generated">
            <a:extLst>
              <a:ext uri="{FF2B5EF4-FFF2-40B4-BE49-F238E27FC236}">
                <a16:creationId xmlns:a16="http://schemas.microsoft.com/office/drawing/2014/main" id="{2FC7AC2D-08C8-47F2-8537-352564A4ED9A}"/>
              </a:ext>
            </a:extLst>
          </p:cNvPr>
          <p:cNvPicPr>
            <a:picLocks noChangeAspect="1"/>
          </p:cNvPicPr>
          <p:nvPr/>
        </p:nvPicPr>
        <p:blipFill rotWithShape="1">
          <a:blip r:embed="rId2">
            <a:extLst>
              <a:ext uri="{28A0092B-C50C-407E-A947-70E740481C1C}">
                <a14:useLocalDpi xmlns:a14="http://schemas.microsoft.com/office/drawing/2010/main" val="0"/>
              </a:ext>
            </a:extLst>
          </a:blip>
          <a:srcRect l="21573" t="30408" r="54157" b="20591"/>
          <a:stretch/>
        </p:blipFill>
        <p:spPr>
          <a:xfrm>
            <a:off x="1409274" y="1900718"/>
            <a:ext cx="3503487" cy="3795443"/>
          </a:xfrm>
          <a:prstGeom prst="rect">
            <a:avLst/>
          </a:prstGeom>
        </p:spPr>
      </p:pic>
      <p:pic>
        <p:nvPicPr>
          <p:cNvPr id="6" name="Picture 5">
            <a:extLst>
              <a:ext uri="{FF2B5EF4-FFF2-40B4-BE49-F238E27FC236}">
                <a16:creationId xmlns:a16="http://schemas.microsoft.com/office/drawing/2014/main" id="{EC1114CD-9FDF-4F18-B024-B26A9142A959}"/>
              </a:ext>
            </a:extLst>
          </p:cNvPr>
          <p:cNvPicPr>
            <a:picLocks noChangeAspect="1"/>
          </p:cNvPicPr>
          <p:nvPr/>
        </p:nvPicPr>
        <p:blipFill rotWithShape="1">
          <a:blip r:embed="rId3">
            <a:extLst>
              <a:ext uri="{28A0092B-C50C-407E-A947-70E740481C1C}">
                <a14:useLocalDpi xmlns:a14="http://schemas.microsoft.com/office/drawing/2010/main" val="0"/>
              </a:ext>
            </a:extLst>
          </a:blip>
          <a:srcRect l="24691" t="35904" r="54578" b="23733"/>
          <a:stretch/>
        </p:blipFill>
        <p:spPr>
          <a:xfrm>
            <a:off x="7608012" y="2140102"/>
            <a:ext cx="3174714" cy="3316673"/>
          </a:xfrm>
          <a:prstGeom prst="rect">
            <a:avLst/>
          </a:prstGeom>
        </p:spPr>
      </p:pic>
      <p:cxnSp>
        <p:nvCxnSpPr>
          <p:cNvPr id="7" name="Straight Connector 6">
            <a:extLst>
              <a:ext uri="{FF2B5EF4-FFF2-40B4-BE49-F238E27FC236}">
                <a16:creationId xmlns:a16="http://schemas.microsoft.com/office/drawing/2014/main" id="{BA1BA16C-5239-48E3-8AC8-681C407993A0}"/>
              </a:ext>
            </a:extLst>
          </p:cNvPr>
          <p:cNvCxnSpPr>
            <a:cxnSpLocks/>
          </p:cNvCxnSpPr>
          <p:nvPr/>
        </p:nvCxnSpPr>
        <p:spPr>
          <a:xfrm>
            <a:off x="6229564" y="1479478"/>
            <a:ext cx="0" cy="55737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32497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98DB61C-73DF-49F2-8B77-EE28714D1B92}"/>
              </a:ext>
            </a:extLst>
          </p:cNvPr>
          <p:cNvSpPr/>
          <p:nvPr/>
        </p:nvSpPr>
        <p:spPr>
          <a:xfrm>
            <a:off x="7427696" y="1939246"/>
            <a:ext cx="3497232" cy="369116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8533DC65-A454-480A-A377-0840A8EE0EA2}"/>
              </a:ext>
            </a:extLst>
          </p:cNvPr>
          <p:cNvSpPr/>
          <p:nvPr/>
        </p:nvSpPr>
        <p:spPr>
          <a:xfrm>
            <a:off x="366987" y="296055"/>
            <a:ext cx="8211415" cy="646331"/>
          </a:xfrm>
          <a:prstGeom prst="rect">
            <a:avLst/>
          </a:prstGeom>
          <a:noFill/>
        </p:spPr>
        <p:txBody>
          <a:bodyPr wrap="none" lIns="91440" tIns="45720" rIns="91440" bIns="45720">
            <a:spAutoFit/>
          </a:bodyPr>
          <a:lstStyle/>
          <a:p>
            <a:pPr algn="ctr"/>
            <a:r>
              <a:rPr lang="en-US" sz="3600" b="0" cap="none" spc="0" dirty="0">
                <a:ln w="0"/>
                <a:solidFill>
                  <a:schemeClr val="tx1"/>
                </a:solidFill>
                <a:effectLst>
                  <a:outerShdw blurRad="38100" dist="19050" dir="2700000" algn="tl" rotWithShape="0">
                    <a:schemeClr val="dk1">
                      <a:alpha val="40000"/>
                    </a:schemeClr>
                  </a:outerShdw>
                </a:effectLst>
              </a:rPr>
              <a:t>Deployment config definition in a Template</a:t>
            </a:r>
          </a:p>
        </p:txBody>
      </p:sp>
      <p:pic>
        <p:nvPicPr>
          <p:cNvPr id="4" name="Picture 3" descr="A screenshot of a computer&#10;&#10;Description automatically generated with medium confidence">
            <a:extLst>
              <a:ext uri="{FF2B5EF4-FFF2-40B4-BE49-F238E27FC236}">
                <a16:creationId xmlns:a16="http://schemas.microsoft.com/office/drawing/2014/main" id="{36C734B7-7A75-4361-A742-67F4780756DC}"/>
              </a:ext>
            </a:extLst>
          </p:cNvPr>
          <p:cNvPicPr>
            <a:picLocks noChangeAspect="1"/>
          </p:cNvPicPr>
          <p:nvPr/>
        </p:nvPicPr>
        <p:blipFill rotWithShape="1">
          <a:blip r:embed="rId2">
            <a:extLst>
              <a:ext uri="{28A0092B-C50C-407E-A947-70E740481C1C}">
                <a14:useLocalDpi xmlns:a14="http://schemas.microsoft.com/office/drawing/2010/main" val="0"/>
              </a:ext>
            </a:extLst>
          </a:blip>
          <a:srcRect l="21236" t="20042" r="54916" b="11011"/>
          <a:stretch/>
        </p:blipFill>
        <p:spPr>
          <a:xfrm>
            <a:off x="1267067" y="1376737"/>
            <a:ext cx="3383057" cy="5247924"/>
          </a:xfrm>
          <a:prstGeom prst="rect">
            <a:avLst/>
          </a:prstGeom>
        </p:spPr>
      </p:pic>
      <p:pic>
        <p:nvPicPr>
          <p:cNvPr id="6" name="Picture 5" descr="Graphical user interface, text&#10;&#10;Description automatically generated">
            <a:extLst>
              <a:ext uri="{FF2B5EF4-FFF2-40B4-BE49-F238E27FC236}">
                <a16:creationId xmlns:a16="http://schemas.microsoft.com/office/drawing/2014/main" id="{5223747C-F0A5-4530-9FFD-CC7305129621}"/>
              </a:ext>
            </a:extLst>
          </p:cNvPr>
          <p:cNvPicPr>
            <a:picLocks noChangeAspect="1"/>
          </p:cNvPicPr>
          <p:nvPr/>
        </p:nvPicPr>
        <p:blipFill rotWithShape="1">
          <a:blip r:embed="rId3">
            <a:extLst>
              <a:ext uri="{28A0092B-C50C-407E-A947-70E740481C1C}">
                <a14:useLocalDpi xmlns:a14="http://schemas.microsoft.com/office/drawing/2010/main" val="0"/>
              </a:ext>
            </a:extLst>
          </a:blip>
          <a:srcRect l="25534" t="25068" r="59382" b="51217"/>
          <a:stretch/>
        </p:blipFill>
        <p:spPr>
          <a:xfrm>
            <a:off x="7427696" y="1939247"/>
            <a:ext cx="2260831" cy="1907182"/>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3151689A-67A5-4B05-8AC8-7B60F320C03F}"/>
              </a:ext>
            </a:extLst>
          </p:cNvPr>
          <p:cNvPicPr>
            <a:picLocks noChangeAspect="1"/>
          </p:cNvPicPr>
          <p:nvPr/>
        </p:nvPicPr>
        <p:blipFill rotWithShape="1">
          <a:blip r:embed="rId4">
            <a:extLst>
              <a:ext uri="{28A0092B-C50C-407E-A947-70E740481C1C}">
                <a14:useLocalDpi xmlns:a14="http://schemas.microsoft.com/office/drawing/2010/main" val="0"/>
              </a:ext>
            </a:extLst>
          </a:blip>
          <a:srcRect l="26859" t="23968" r="52809" b="56243"/>
          <a:stretch/>
        </p:blipFill>
        <p:spPr>
          <a:xfrm>
            <a:off x="7674277" y="3932876"/>
            <a:ext cx="3250656" cy="1697537"/>
          </a:xfrm>
          <a:prstGeom prst="rect">
            <a:avLst/>
          </a:prstGeom>
        </p:spPr>
      </p:pic>
      <p:cxnSp>
        <p:nvCxnSpPr>
          <p:cNvPr id="9" name="Straight Connector 8">
            <a:extLst>
              <a:ext uri="{FF2B5EF4-FFF2-40B4-BE49-F238E27FC236}">
                <a16:creationId xmlns:a16="http://schemas.microsoft.com/office/drawing/2014/main" id="{65858F27-3144-46F8-A906-586E58E93AE2}"/>
              </a:ext>
            </a:extLst>
          </p:cNvPr>
          <p:cNvCxnSpPr>
            <a:cxnSpLocks/>
          </p:cNvCxnSpPr>
          <p:nvPr/>
        </p:nvCxnSpPr>
        <p:spPr>
          <a:xfrm>
            <a:off x="6096000" y="1376737"/>
            <a:ext cx="0" cy="557373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80904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5F77AEFC-84E4-4E6C-991B-99A5F81A3D15}"/>
              </a:ext>
            </a:extLst>
          </p:cNvPr>
          <p:cNvPicPr>
            <a:picLocks noChangeAspect="1"/>
          </p:cNvPicPr>
          <p:nvPr/>
        </p:nvPicPr>
        <p:blipFill rotWithShape="1">
          <a:blip r:embed="rId2">
            <a:extLst>
              <a:ext uri="{28A0092B-C50C-407E-A947-70E740481C1C}">
                <a14:useLocalDpi xmlns:a14="http://schemas.microsoft.com/office/drawing/2010/main" val="0"/>
              </a:ext>
            </a:extLst>
          </a:blip>
          <a:srcRect l="21489" t="19413" r="40000" b="14937"/>
          <a:stretch/>
        </p:blipFill>
        <p:spPr>
          <a:xfrm>
            <a:off x="801383" y="1080071"/>
            <a:ext cx="5136175" cy="4697858"/>
          </a:xfrm>
          <a:prstGeom prst="rect">
            <a:avLst/>
          </a:prstGeom>
        </p:spPr>
      </p:pic>
      <p:pic>
        <p:nvPicPr>
          <p:cNvPr id="5" name="Picture 4" descr="A screenshot of a computer&#10;&#10;Description automatically generated with medium confidence">
            <a:extLst>
              <a:ext uri="{FF2B5EF4-FFF2-40B4-BE49-F238E27FC236}">
                <a16:creationId xmlns:a16="http://schemas.microsoft.com/office/drawing/2014/main" id="{84E4D857-907A-4E56-9E99-1F66A0448DAD}"/>
              </a:ext>
            </a:extLst>
          </p:cNvPr>
          <p:cNvPicPr>
            <a:picLocks noChangeAspect="1"/>
          </p:cNvPicPr>
          <p:nvPr/>
        </p:nvPicPr>
        <p:blipFill rotWithShape="1">
          <a:blip r:embed="rId3">
            <a:extLst>
              <a:ext uri="{28A0092B-C50C-407E-A947-70E740481C1C}">
                <a14:useLocalDpi xmlns:a14="http://schemas.microsoft.com/office/drawing/2010/main" val="0"/>
              </a:ext>
            </a:extLst>
          </a:blip>
          <a:srcRect l="31601" t="26795" r="46320" b="11954"/>
          <a:stretch/>
        </p:blipFill>
        <p:spPr>
          <a:xfrm>
            <a:off x="7664521" y="1004964"/>
            <a:ext cx="3256909" cy="4848072"/>
          </a:xfrm>
          <a:prstGeom prst="rect">
            <a:avLst/>
          </a:prstGeom>
        </p:spPr>
      </p:pic>
      <p:cxnSp>
        <p:nvCxnSpPr>
          <p:cNvPr id="6" name="Straight Connector 5">
            <a:extLst>
              <a:ext uri="{FF2B5EF4-FFF2-40B4-BE49-F238E27FC236}">
                <a16:creationId xmlns:a16="http://schemas.microsoft.com/office/drawing/2014/main" id="{EC97804A-4DB1-4863-B8A4-378662AED086}"/>
              </a:ext>
            </a:extLst>
          </p:cNvPr>
          <p:cNvCxnSpPr/>
          <p:nvPr/>
        </p:nvCxnSpPr>
        <p:spPr>
          <a:xfrm>
            <a:off x="6732998"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89470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4BB4B098-9BD9-41BD-806D-1D186B31EE73}"/>
              </a:ext>
            </a:extLst>
          </p:cNvPr>
          <p:cNvPicPr>
            <a:picLocks noChangeAspect="1"/>
          </p:cNvPicPr>
          <p:nvPr/>
        </p:nvPicPr>
        <p:blipFill rotWithShape="1">
          <a:blip r:embed="rId2">
            <a:extLst>
              <a:ext uri="{28A0092B-C50C-407E-A947-70E740481C1C}">
                <a14:useLocalDpi xmlns:a14="http://schemas.microsoft.com/office/drawing/2010/main" val="0"/>
              </a:ext>
            </a:extLst>
          </a:blip>
          <a:srcRect l="21489" t="21141" r="42697" b="9597"/>
          <a:stretch/>
        </p:blipFill>
        <p:spPr>
          <a:xfrm>
            <a:off x="513707" y="827728"/>
            <a:ext cx="5013790" cy="5202544"/>
          </a:xfrm>
          <a:prstGeom prst="rect">
            <a:avLst/>
          </a:prstGeom>
        </p:spPr>
      </p:pic>
      <p:pic>
        <p:nvPicPr>
          <p:cNvPr id="5" name="Picture 4">
            <a:extLst>
              <a:ext uri="{FF2B5EF4-FFF2-40B4-BE49-F238E27FC236}">
                <a16:creationId xmlns:a16="http://schemas.microsoft.com/office/drawing/2014/main" id="{C0B558A3-718F-49A5-905D-FD1B37F54E40}"/>
              </a:ext>
            </a:extLst>
          </p:cNvPr>
          <p:cNvPicPr>
            <a:picLocks noChangeAspect="1"/>
          </p:cNvPicPr>
          <p:nvPr/>
        </p:nvPicPr>
        <p:blipFill rotWithShape="1">
          <a:blip r:embed="rId3">
            <a:extLst>
              <a:ext uri="{28A0092B-C50C-407E-A947-70E740481C1C}">
                <a14:useLocalDpi xmlns:a14="http://schemas.microsoft.com/office/drawing/2010/main" val="0"/>
              </a:ext>
            </a:extLst>
          </a:blip>
          <a:srcRect l="21489" t="21298" r="43455" b="17607"/>
          <a:stretch/>
        </p:blipFill>
        <p:spPr>
          <a:xfrm>
            <a:off x="6664505" y="1156867"/>
            <a:ext cx="4859677" cy="4544266"/>
          </a:xfrm>
          <a:prstGeom prst="rect">
            <a:avLst/>
          </a:prstGeom>
        </p:spPr>
      </p:pic>
      <p:cxnSp>
        <p:nvCxnSpPr>
          <p:cNvPr id="6" name="Straight Connector 5">
            <a:extLst>
              <a:ext uri="{FF2B5EF4-FFF2-40B4-BE49-F238E27FC236}">
                <a16:creationId xmlns:a16="http://schemas.microsoft.com/office/drawing/2014/main" id="{3C82500F-AE43-4123-9914-B69142F282BE}"/>
              </a:ext>
            </a:extLst>
          </p:cNvPr>
          <p:cNvCxnSpPr/>
          <p:nvPr/>
        </p:nvCxnSpPr>
        <p:spPr>
          <a:xfrm>
            <a:off x="6096000"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7753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E0B28A6-6CE0-4095-815B-BCFBD98C5580}"/>
              </a:ext>
            </a:extLst>
          </p:cNvPr>
          <p:cNvSpPr txBox="1"/>
          <p:nvPr/>
        </p:nvSpPr>
        <p:spPr>
          <a:xfrm>
            <a:off x="474581" y="2151727"/>
            <a:ext cx="4500081" cy="2554545"/>
          </a:xfrm>
          <a:prstGeom prst="rect">
            <a:avLst/>
          </a:prstGeom>
          <a:noFill/>
        </p:spPr>
        <p:txBody>
          <a:bodyPr wrap="square" lIns="91440" tIns="45720" rIns="91440" bIns="45720" anchor="t">
            <a:spAutoFit/>
          </a:bodyPr>
          <a:lstStyle/>
          <a:p>
            <a:pPr algn="just"/>
            <a:r>
              <a:rPr lang="en-US" sz="2000" b="0" i="0" u="none" strike="noStrike" baseline="0" dirty="0">
                <a:latin typeface="Verdana"/>
                <a:ea typeface="Verdana"/>
              </a:rPr>
              <a:t>When configuring the service, selectors are used to configure the service and find the endpoint using that service. </a:t>
            </a:r>
          </a:p>
          <a:p>
            <a:pPr algn="just"/>
            <a:r>
              <a:rPr lang="en-US" sz="2000" b="0" i="0" u="none" strike="noStrike" baseline="0" dirty="0">
                <a:latin typeface="Verdana"/>
                <a:ea typeface="Verdana"/>
              </a:rPr>
              <a:t>Following is an example of how we create a service and the routing for that service by using an appropriate protocol.</a:t>
            </a:r>
            <a:r>
              <a:rPr lang="en-US" sz="2000" dirty="0">
                <a:latin typeface="Verdana"/>
                <a:ea typeface="Verdana"/>
              </a:rPr>
              <a:t> </a:t>
            </a:r>
            <a:endParaRPr lang="en-US" sz="2000" dirty="0">
              <a:ea typeface="Calibri" panose="020F0502020204030204"/>
              <a:cs typeface="Calibri" panose="020F0502020204030204"/>
            </a:endParaRPr>
          </a:p>
        </p:txBody>
      </p:sp>
      <p:pic>
        <p:nvPicPr>
          <p:cNvPr id="7" name="Picture 6">
            <a:extLst>
              <a:ext uri="{FF2B5EF4-FFF2-40B4-BE49-F238E27FC236}">
                <a16:creationId xmlns:a16="http://schemas.microsoft.com/office/drawing/2014/main" id="{C2FD7FCE-346E-4202-B380-7EE64C6806B0}"/>
              </a:ext>
            </a:extLst>
          </p:cNvPr>
          <p:cNvPicPr>
            <a:picLocks noChangeAspect="1"/>
          </p:cNvPicPr>
          <p:nvPr/>
        </p:nvPicPr>
        <p:blipFill>
          <a:blip r:embed="rId2"/>
          <a:stretch>
            <a:fillRect/>
          </a:stretch>
        </p:blipFill>
        <p:spPr>
          <a:xfrm>
            <a:off x="5453326" y="920821"/>
            <a:ext cx="6418205" cy="5016358"/>
          </a:xfrm>
          <a:prstGeom prst="rect">
            <a:avLst/>
          </a:prstGeom>
        </p:spPr>
      </p:pic>
    </p:spTree>
    <p:extLst>
      <p:ext uri="{BB962C8B-B14F-4D97-AF65-F5344CB8AC3E}">
        <p14:creationId xmlns:p14="http://schemas.microsoft.com/office/powerpoint/2010/main" val="5353836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607CCF7-DDC5-400D-B499-A39FE90B01D0}"/>
              </a:ext>
            </a:extLst>
          </p:cNvPr>
          <p:cNvSpPr/>
          <p:nvPr/>
        </p:nvSpPr>
        <p:spPr>
          <a:xfrm>
            <a:off x="3041150" y="924673"/>
            <a:ext cx="6205592" cy="488059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ADE3FFB5-2F95-452B-854B-D61CD9B85EEA}"/>
              </a:ext>
            </a:extLst>
          </p:cNvPr>
          <p:cNvPicPr>
            <a:picLocks noChangeAspect="1"/>
          </p:cNvPicPr>
          <p:nvPr/>
        </p:nvPicPr>
        <p:blipFill rotWithShape="1">
          <a:blip r:embed="rId2">
            <a:extLst>
              <a:ext uri="{28A0092B-C50C-407E-A947-70E740481C1C}">
                <a14:useLocalDpi xmlns:a14="http://schemas.microsoft.com/office/drawing/2010/main" val="0"/>
              </a:ext>
            </a:extLst>
          </a:blip>
          <a:srcRect l="21237" t="22084" r="50786" b="60955"/>
          <a:stretch/>
        </p:blipFill>
        <p:spPr>
          <a:xfrm>
            <a:off x="3051424" y="924673"/>
            <a:ext cx="4579611" cy="1489753"/>
          </a:xfrm>
          <a:prstGeom prst="rect">
            <a:avLst/>
          </a:prstGeom>
        </p:spPr>
      </p:pic>
      <p:pic>
        <p:nvPicPr>
          <p:cNvPr id="5" name="Picture 4">
            <a:extLst>
              <a:ext uri="{FF2B5EF4-FFF2-40B4-BE49-F238E27FC236}">
                <a16:creationId xmlns:a16="http://schemas.microsoft.com/office/drawing/2014/main" id="{AC4B9636-8A91-4C19-897C-7D8CBB2CC3EF}"/>
              </a:ext>
            </a:extLst>
          </p:cNvPr>
          <p:cNvPicPr>
            <a:picLocks noChangeAspect="1"/>
          </p:cNvPicPr>
          <p:nvPr/>
        </p:nvPicPr>
        <p:blipFill rotWithShape="1">
          <a:blip r:embed="rId3">
            <a:extLst>
              <a:ext uri="{28A0092B-C50C-407E-A947-70E740481C1C}">
                <a14:useLocalDpi xmlns:a14="http://schemas.microsoft.com/office/drawing/2010/main" val="0"/>
              </a:ext>
            </a:extLst>
          </a:blip>
          <a:srcRect l="22584" t="36375" r="42613" b="27031"/>
          <a:stretch/>
        </p:blipFill>
        <p:spPr>
          <a:xfrm>
            <a:off x="3236360" y="2414426"/>
            <a:ext cx="6010382" cy="3390846"/>
          </a:xfrm>
          <a:prstGeom prst="rect">
            <a:avLst/>
          </a:prstGeom>
        </p:spPr>
      </p:pic>
    </p:spTree>
    <p:extLst>
      <p:ext uri="{BB962C8B-B14F-4D97-AF65-F5344CB8AC3E}">
        <p14:creationId xmlns:p14="http://schemas.microsoft.com/office/powerpoint/2010/main" val="8744088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143D6E-3754-451B-B1C2-423C7D4642D3}"/>
              </a:ext>
            </a:extLst>
          </p:cNvPr>
          <p:cNvSpPr txBox="1"/>
          <p:nvPr/>
        </p:nvSpPr>
        <p:spPr>
          <a:xfrm>
            <a:off x="845906" y="1592494"/>
            <a:ext cx="10746768" cy="2246769"/>
          </a:xfrm>
          <a:prstGeom prst="rect">
            <a:avLst/>
          </a:prstGeom>
          <a:noFill/>
        </p:spPr>
        <p:txBody>
          <a:bodyPr wrap="square" rtlCol="0">
            <a:spAutoFit/>
          </a:bodyPr>
          <a:lstStyle/>
          <a:p>
            <a:pPr marL="457200" indent="-457200">
              <a:buFont typeface="Arial" panose="020B0604020202020204" pitchFamily="34" charset="0"/>
              <a:buChar char="•"/>
            </a:pPr>
            <a:r>
              <a:rPr lang="en-US" sz="2800" dirty="0"/>
              <a:t>The template file from before needs to be compiled at once. </a:t>
            </a:r>
          </a:p>
          <a:p>
            <a:pPr marL="457200" indent="-457200">
              <a:buFont typeface="Arial" panose="020B0604020202020204" pitchFamily="34" charset="0"/>
              <a:buChar char="•"/>
            </a:pPr>
            <a:r>
              <a:rPr lang="en-US" sz="2800" dirty="0"/>
              <a:t>We need to first copy all the content into a single file and name it as a </a:t>
            </a:r>
            <a:r>
              <a:rPr lang="en-US" sz="2800" dirty="0" err="1"/>
              <a:t>yaml</a:t>
            </a:r>
            <a:r>
              <a:rPr lang="en-US" sz="2800" dirty="0"/>
              <a:t> file once done.</a:t>
            </a:r>
          </a:p>
          <a:p>
            <a:endParaRPr lang="en-US" sz="2800" dirty="0"/>
          </a:p>
          <a:p>
            <a:r>
              <a:rPr lang="en-US" sz="2800" dirty="0"/>
              <a:t>We need to run the following command to create the application.</a:t>
            </a:r>
          </a:p>
        </p:txBody>
      </p:sp>
      <p:pic>
        <p:nvPicPr>
          <p:cNvPr id="4" name="Picture 3">
            <a:extLst>
              <a:ext uri="{FF2B5EF4-FFF2-40B4-BE49-F238E27FC236}">
                <a16:creationId xmlns:a16="http://schemas.microsoft.com/office/drawing/2014/main" id="{C83ACD8E-51C7-4E9D-8F7C-AC0FC3AC7F73}"/>
              </a:ext>
            </a:extLst>
          </p:cNvPr>
          <p:cNvPicPr>
            <a:picLocks noChangeAspect="1"/>
          </p:cNvPicPr>
          <p:nvPr/>
        </p:nvPicPr>
        <p:blipFill rotWithShape="1">
          <a:blip r:embed="rId2">
            <a:extLst>
              <a:ext uri="{28A0092B-C50C-407E-A947-70E740481C1C}">
                <a14:useLocalDpi xmlns:a14="http://schemas.microsoft.com/office/drawing/2010/main" val="0"/>
              </a:ext>
            </a:extLst>
          </a:blip>
          <a:srcRect l="21458" t="41087" r="47006" b="55979"/>
          <a:stretch/>
        </p:blipFill>
        <p:spPr>
          <a:xfrm>
            <a:off x="845906" y="4056426"/>
            <a:ext cx="9261658" cy="462338"/>
          </a:xfrm>
          <a:prstGeom prst="rect">
            <a:avLst/>
          </a:prstGeom>
        </p:spPr>
      </p:pic>
    </p:spTree>
    <p:extLst>
      <p:ext uri="{BB962C8B-B14F-4D97-AF65-F5344CB8AC3E}">
        <p14:creationId xmlns:p14="http://schemas.microsoft.com/office/powerpoint/2010/main" val="26234716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ext, application&#10;&#10;Description automatically generated">
            <a:extLst>
              <a:ext uri="{FF2B5EF4-FFF2-40B4-BE49-F238E27FC236}">
                <a16:creationId xmlns:a16="http://schemas.microsoft.com/office/drawing/2014/main" id="{3137B73F-579C-4AFE-93B2-D44505098BFA}"/>
              </a:ext>
            </a:extLst>
          </p:cNvPr>
          <p:cNvPicPr>
            <a:picLocks noChangeAspect="1"/>
          </p:cNvPicPr>
          <p:nvPr/>
        </p:nvPicPr>
        <p:blipFill rotWithShape="1">
          <a:blip r:embed="rId2">
            <a:extLst>
              <a:ext uri="{28A0092B-C50C-407E-A947-70E740481C1C}">
                <a14:useLocalDpi xmlns:a14="http://schemas.microsoft.com/office/drawing/2010/main" val="0"/>
              </a:ext>
            </a:extLst>
          </a:blip>
          <a:srcRect l="21320" t="35119" r="27444" b="13838"/>
          <a:stretch/>
        </p:blipFill>
        <p:spPr>
          <a:xfrm>
            <a:off x="1374320" y="905076"/>
            <a:ext cx="9443359" cy="5047848"/>
          </a:xfrm>
          <a:prstGeom prst="rect">
            <a:avLst/>
          </a:prstGeom>
        </p:spPr>
      </p:pic>
    </p:spTree>
    <p:extLst>
      <p:ext uri="{BB962C8B-B14F-4D97-AF65-F5344CB8AC3E}">
        <p14:creationId xmlns:p14="http://schemas.microsoft.com/office/powerpoint/2010/main" val="10081613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B46A546-746C-4ED2-9533-05AD98221F33}"/>
              </a:ext>
            </a:extLst>
          </p:cNvPr>
          <p:cNvSpPr/>
          <p:nvPr/>
        </p:nvSpPr>
        <p:spPr>
          <a:xfrm>
            <a:off x="1988690" y="647272"/>
            <a:ext cx="8347111" cy="529673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Graphical user interface, text&#10;&#10;Description automatically generated">
            <a:extLst>
              <a:ext uri="{FF2B5EF4-FFF2-40B4-BE49-F238E27FC236}">
                <a16:creationId xmlns:a16="http://schemas.microsoft.com/office/drawing/2014/main" id="{647FB204-BFF6-440C-A006-C22EB1D678FD}"/>
              </a:ext>
            </a:extLst>
          </p:cNvPr>
          <p:cNvPicPr>
            <a:picLocks noChangeAspect="1"/>
          </p:cNvPicPr>
          <p:nvPr/>
        </p:nvPicPr>
        <p:blipFill rotWithShape="1">
          <a:blip r:embed="rId2">
            <a:extLst>
              <a:ext uri="{28A0092B-C50C-407E-A947-70E740481C1C}">
                <a14:useLocalDpi xmlns:a14="http://schemas.microsoft.com/office/drawing/2010/main" val="0"/>
              </a:ext>
            </a:extLst>
          </a:blip>
          <a:srcRect l="21320" t="22869" r="35450" b="60326"/>
          <a:stretch/>
        </p:blipFill>
        <p:spPr>
          <a:xfrm>
            <a:off x="1988691" y="647272"/>
            <a:ext cx="7536524" cy="1571946"/>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E8494B25-3294-4457-BF58-35A8037ED95E}"/>
              </a:ext>
            </a:extLst>
          </p:cNvPr>
          <p:cNvPicPr>
            <a:picLocks noChangeAspect="1"/>
          </p:cNvPicPr>
          <p:nvPr/>
        </p:nvPicPr>
        <p:blipFill rotWithShape="1">
          <a:blip r:embed="rId3">
            <a:extLst>
              <a:ext uri="{28A0092B-C50C-407E-A947-70E740481C1C}">
                <a14:useLocalDpi xmlns:a14="http://schemas.microsoft.com/office/drawing/2010/main" val="0"/>
              </a:ext>
            </a:extLst>
          </a:blip>
          <a:srcRect l="21404" t="28680" r="31573" b="32213"/>
          <a:stretch/>
        </p:blipFill>
        <p:spPr>
          <a:xfrm>
            <a:off x="1988691" y="2219218"/>
            <a:ext cx="8347111" cy="3724786"/>
          </a:xfrm>
          <a:prstGeom prst="rect">
            <a:avLst/>
          </a:prstGeom>
        </p:spPr>
      </p:pic>
    </p:spTree>
    <p:extLst>
      <p:ext uri="{BB962C8B-B14F-4D97-AF65-F5344CB8AC3E}">
        <p14:creationId xmlns:p14="http://schemas.microsoft.com/office/powerpoint/2010/main" val="5206904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B04FD10F-5A93-4E0D-B959-1E842968A896}"/>
              </a:ext>
            </a:extLst>
          </p:cNvPr>
          <p:cNvPicPr>
            <a:picLocks noChangeAspect="1"/>
          </p:cNvPicPr>
          <p:nvPr/>
        </p:nvPicPr>
        <p:blipFill rotWithShape="1">
          <a:blip r:embed="rId2">
            <a:extLst>
              <a:ext uri="{28A0092B-C50C-407E-A947-70E740481C1C}">
                <a14:useLocalDpi xmlns:a14="http://schemas.microsoft.com/office/drawing/2010/main" val="0"/>
              </a:ext>
            </a:extLst>
          </a:blip>
          <a:srcRect l="20056" t="41715" r="24831" b="25774"/>
          <a:stretch/>
        </p:blipFill>
        <p:spPr>
          <a:xfrm>
            <a:off x="1824967" y="439220"/>
            <a:ext cx="8788646" cy="2781728"/>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510DC2A4-A108-4A29-89C4-E8DC5F1C090F}"/>
              </a:ext>
            </a:extLst>
          </p:cNvPr>
          <p:cNvPicPr>
            <a:picLocks noChangeAspect="1"/>
          </p:cNvPicPr>
          <p:nvPr/>
        </p:nvPicPr>
        <p:blipFill rotWithShape="1">
          <a:blip r:embed="rId3">
            <a:extLst>
              <a:ext uri="{28A0092B-C50C-407E-A947-70E740481C1C}">
                <a14:useLocalDpi xmlns:a14="http://schemas.microsoft.com/office/drawing/2010/main" val="0"/>
              </a:ext>
            </a:extLst>
          </a:blip>
          <a:srcRect l="19719" t="58520" r="24494" b="7870"/>
          <a:stretch/>
        </p:blipFill>
        <p:spPr>
          <a:xfrm>
            <a:off x="1824967" y="3411020"/>
            <a:ext cx="8788646" cy="2841044"/>
          </a:xfrm>
          <a:prstGeom prst="rect">
            <a:avLst/>
          </a:prstGeom>
        </p:spPr>
      </p:pic>
    </p:spTree>
    <p:extLst>
      <p:ext uri="{BB962C8B-B14F-4D97-AF65-F5344CB8AC3E}">
        <p14:creationId xmlns:p14="http://schemas.microsoft.com/office/powerpoint/2010/main" val="12452370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182893CC-748F-4B5A-9A9C-2B58CF9012EB}"/>
              </a:ext>
            </a:extLst>
          </p:cNvPr>
          <p:cNvPicPr>
            <a:picLocks noChangeAspect="1"/>
          </p:cNvPicPr>
          <p:nvPr/>
        </p:nvPicPr>
        <p:blipFill rotWithShape="1">
          <a:blip r:embed="rId2">
            <a:extLst>
              <a:ext uri="{28A0092B-C50C-407E-A947-70E740481C1C}">
                <a14:useLocalDpi xmlns:a14="http://schemas.microsoft.com/office/drawing/2010/main" val="0"/>
              </a:ext>
            </a:extLst>
          </a:blip>
          <a:srcRect l="19972" t="47056" r="24831" b="27973"/>
          <a:stretch/>
        </p:blipFill>
        <p:spPr>
          <a:xfrm>
            <a:off x="1482643" y="2188394"/>
            <a:ext cx="9226713" cy="2239767"/>
          </a:xfrm>
          <a:prstGeom prst="rect">
            <a:avLst/>
          </a:prstGeom>
        </p:spPr>
      </p:pic>
    </p:spTree>
    <p:extLst>
      <p:ext uri="{BB962C8B-B14F-4D97-AF65-F5344CB8AC3E}">
        <p14:creationId xmlns:p14="http://schemas.microsoft.com/office/powerpoint/2010/main" val="10301102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47BD4-2F2E-45FE-906E-C1CBB66BB345}"/>
              </a:ext>
            </a:extLst>
          </p:cNvPr>
          <p:cNvSpPr>
            <a:spLocks noGrp="1"/>
          </p:cNvSpPr>
          <p:nvPr>
            <p:ph type="title"/>
          </p:nvPr>
        </p:nvSpPr>
        <p:spPr/>
        <p:txBody>
          <a:bodyPr/>
          <a:lstStyle/>
          <a:p>
            <a:r>
              <a:rPr lang="en-US" b="0" i="0" err="1">
                <a:effectLst/>
                <a:latin typeface="Arial" panose="020B0604020202020204" pitchFamily="34" charset="0"/>
              </a:rPr>
              <a:t>BuildConfig</a:t>
            </a:r>
            <a:r>
              <a:rPr lang="en-US" b="0" i="0">
                <a:effectLst/>
                <a:latin typeface="Arial" panose="020B0604020202020204" pitchFamily="34" charset="0"/>
              </a:rPr>
              <a:t> </a:t>
            </a:r>
            <a:r>
              <a:rPr lang="en-US" b="0" i="0" err="1">
                <a:effectLst/>
                <a:latin typeface="Arial" panose="020B0604020202020204" pitchFamily="34" charset="0"/>
              </a:rPr>
              <a:t>FileIn</a:t>
            </a:r>
            <a:endParaRPr lang="en-US"/>
          </a:p>
        </p:txBody>
      </p:sp>
      <p:sp>
        <p:nvSpPr>
          <p:cNvPr id="3" name="Content Placeholder 2">
            <a:extLst>
              <a:ext uri="{FF2B5EF4-FFF2-40B4-BE49-F238E27FC236}">
                <a16:creationId xmlns:a16="http://schemas.microsoft.com/office/drawing/2014/main" id="{A609C9A7-C584-4955-B712-3B99EC995304}"/>
              </a:ext>
            </a:extLst>
          </p:cNvPr>
          <p:cNvSpPr>
            <a:spLocks noGrp="1"/>
          </p:cNvSpPr>
          <p:nvPr>
            <p:ph idx="1"/>
          </p:nvPr>
        </p:nvSpPr>
        <p:spPr/>
        <p:txBody>
          <a:bodyPr/>
          <a:lstStyle/>
          <a:p>
            <a:r>
              <a:rPr lang="en-US" b="0" i="0" err="1">
                <a:effectLst/>
                <a:latin typeface="Arial" panose="020B0604020202020204" pitchFamily="34" charset="0"/>
              </a:rPr>
              <a:t>OpenShift,BuildConfig</a:t>
            </a:r>
            <a:r>
              <a:rPr lang="en-US" b="0" i="0">
                <a:effectLst/>
                <a:latin typeface="Arial" panose="020B0604020202020204" pitchFamily="34" charset="0"/>
              </a:rPr>
              <a:t> is a rest object used to connect to API and then create a new instance.</a:t>
            </a:r>
          </a:p>
          <a:p>
            <a:endParaRPr lang="en-US"/>
          </a:p>
        </p:txBody>
      </p:sp>
    </p:spTree>
    <p:extLst>
      <p:ext uri="{BB962C8B-B14F-4D97-AF65-F5344CB8AC3E}">
        <p14:creationId xmlns:p14="http://schemas.microsoft.com/office/powerpoint/2010/main" val="23114816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97903-F1D9-4DEA-948B-5F6804B6288F}"/>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507D8D7D-B335-48DA-B710-929509CD1429}"/>
              </a:ext>
            </a:extLst>
          </p:cNvPr>
          <p:cNvPicPr>
            <a:picLocks noGrp="1" noChangeAspect="1"/>
          </p:cNvPicPr>
          <p:nvPr>
            <p:ph idx="1"/>
          </p:nvPr>
        </p:nvPicPr>
        <p:blipFill>
          <a:blip r:embed="rId3"/>
          <a:stretch>
            <a:fillRect/>
          </a:stretch>
        </p:blipFill>
        <p:spPr>
          <a:xfrm>
            <a:off x="287677" y="466494"/>
            <a:ext cx="5708036" cy="5925011"/>
          </a:xfrm>
          <a:prstGeom prst="rect">
            <a:avLst/>
          </a:prstGeom>
        </p:spPr>
      </p:pic>
      <p:pic>
        <p:nvPicPr>
          <p:cNvPr id="6" name="Picture 5">
            <a:extLst>
              <a:ext uri="{FF2B5EF4-FFF2-40B4-BE49-F238E27FC236}">
                <a16:creationId xmlns:a16="http://schemas.microsoft.com/office/drawing/2014/main" id="{249DCD23-9B15-4488-A6CE-9359B14C6471}"/>
              </a:ext>
            </a:extLst>
          </p:cNvPr>
          <p:cNvPicPr>
            <a:picLocks noChangeAspect="1"/>
          </p:cNvPicPr>
          <p:nvPr/>
        </p:nvPicPr>
        <p:blipFill rotWithShape="1">
          <a:blip r:embed="rId4"/>
          <a:srcRect r="12831"/>
          <a:stretch/>
        </p:blipFill>
        <p:spPr>
          <a:xfrm>
            <a:off x="6196289" y="1930537"/>
            <a:ext cx="5704858" cy="2591162"/>
          </a:xfrm>
          <a:prstGeom prst="rect">
            <a:avLst/>
          </a:prstGeom>
        </p:spPr>
      </p:pic>
    </p:spTree>
    <p:extLst>
      <p:ext uri="{BB962C8B-B14F-4D97-AF65-F5344CB8AC3E}">
        <p14:creationId xmlns:p14="http://schemas.microsoft.com/office/powerpoint/2010/main" val="36998358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E403E-E48E-463F-ADCC-26BBC4D63EEB}"/>
              </a:ext>
            </a:extLst>
          </p:cNvPr>
          <p:cNvSpPr>
            <a:spLocks noGrp="1"/>
          </p:cNvSpPr>
          <p:nvPr>
            <p:ph type="title"/>
          </p:nvPr>
        </p:nvSpPr>
        <p:spPr/>
        <p:txBody>
          <a:bodyPr/>
          <a:lstStyle/>
          <a:p>
            <a:r>
              <a:rPr lang="en-US" b="0" i="0">
                <a:effectLst/>
                <a:latin typeface="Courier New" panose="02070309020205020404" pitchFamily="49" charset="0"/>
              </a:rPr>
              <a:t>Source-to-image Strategy</a:t>
            </a:r>
            <a:br>
              <a:rPr lang="en-US" b="0" i="0">
                <a:effectLst/>
                <a:latin typeface="Courier New" panose="02070309020205020404" pitchFamily="49" charset="0"/>
              </a:rPr>
            </a:br>
            <a:endParaRPr lang="en-US"/>
          </a:p>
        </p:txBody>
      </p:sp>
      <p:sp>
        <p:nvSpPr>
          <p:cNvPr id="3" name="Content Placeholder 2">
            <a:extLst>
              <a:ext uri="{FF2B5EF4-FFF2-40B4-BE49-F238E27FC236}">
                <a16:creationId xmlns:a16="http://schemas.microsoft.com/office/drawing/2014/main" id="{96CAF367-4DF0-47AA-9F29-B6FB295A2365}"/>
              </a:ext>
            </a:extLst>
          </p:cNvPr>
          <p:cNvSpPr>
            <a:spLocks noGrp="1"/>
          </p:cNvSpPr>
          <p:nvPr>
            <p:ph idx="1"/>
          </p:nvPr>
        </p:nvSpPr>
        <p:spPr>
          <a:xfrm>
            <a:off x="694361" y="1476303"/>
            <a:ext cx="10515600" cy="4351338"/>
          </a:xfrm>
        </p:spPr>
        <p:txBody>
          <a:bodyPr>
            <a:normAutofit/>
          </a:bodyPr>
          <a:lstStyle/>
          <a:p>
            <a:r>
              <a:rPr lang="en-US" sz="2000" b="0" i="0">
                <a:effectLst/>
                <a:latin typeface="Amasis MT Pro" panose="020B0604020202020204" pitchFamily="18" charset="0"/>
              </a:rPr>
              <a:t>Allows creating container images starting from the source code. In this </a:t>
            </a:r>
            <a:r>
              <a:rPr lang="en-US" sz="2000" b="0" i="0" err="1">
                <a:effectLst/>
                <a:latin typeface="Amasis MT Pro" panose="020B0604020202020204" pitchFamily="18" charset="0"/>
              </a:rPr>
              <a:t>flow,the</a:t>
            </a:r>
            <a:r>
              <a:rPr lang="en-US" sz="2000" b="0" i="0">
                <a:effectLst/>
                <a:latin typeface="Amasis MT Pro" panose="020B0604020202020204" pitchFamily="18" charset="0"/>
              </a:rPr>
              <a:t> actual code gets downloaded first in the container and then gets compiled inside it.</a:t>
            </a:r>
          </a:p>
        </p:txBody>
      </p:sp>
      <p:pic>
        <p:nvPicPr>
          <p:cNvPr id="5" name="Picture 4">
            <a:extLst>
              <a:ext uri="{FF2B5EF4-FFF2-40B4-BE49-F238E27FC236}">
                <a16:creationId xmlns:a16="http://schemas.microsoft.com/office/drawing/2014/main" id="{DB9720C7-DA93-4821-8593-342BE00A143C}"/>
              </a:ext>
            </a:extLst>
          </p:cNvPr>
          <p:cNvPicPr>
            <a:picLocks noChangeAspect="1"/>
          </p:cNvPicPr>
          <p:nvPr/>
        </p:nvPicPr>
        <p:blipFill>
          <a:blip r:embed="rId2"/>
          <a:stretch>
            <a:fillRect/>
          </a:stretch>
        </p:blipFill>
        <p:spPr>
          <a:xfrm>
            <a:off x="838200" y="2358969"/>
            <a:ext cx="6665094" cy="2043313"/>
          </a:xfrm>
          <a:prstGeom prst="rect">
            <a:avLst/>
          </a:prstGeom>
        </p:spPr>
      </p:pic>
      <p:sp>
        <p:nvSpPr>
          <p:cNvPr id="7" name="TextBox 6">
            <a:extLst>
              <a:ext uri="{FF2B5EF4-FFF2-40B4-BE49-F238E27FC236}">
                <a16:creationId xmlns:a16="http://schemas.microsoft.com/office/drawing/2014/main" id="{195403FE-9D3E-4330-9D32-597EA0BDB768}"/>
              </a:ext>
            </a:extLst>
          </p:cNvPr>
          <p:cNvSpPr txBox="1"/>
          <p:nvPr/>
        </p:nvSpPr>
        <p:spPr>
          <a:xfrm>
            <a:off x="694361" y="4781532"/>
            <a:ext cx="6097712" cy="1477328"/>
          </a:xfrm>
          <a:prstGeom prst="rect">
            <a:avLst/>
          </a:prstGeom>
          <a:noFill/>
        </p:spPr>
        <p:txBody>
          <a:bodyPr wrap="square">
            <a:spAutoFit/>
          </a:bodyPr>
          <a:lstStyle/>
          <a:p>
            <a:r>
              <a:rPr lang="en-US" b="0" i="0">
                <a:effectLst/>
                <a:latin typeface="Amasis MT Pro" panose="02040504050005020304" pitchFamily="18" charset="0"/>
              </a:rPr>
              <a:t>There are multiple strategy policies</a:t>
            </a:r>
            <a:r>
              <a:rPr lang="en-US">
                <a:latin typeface="Amasis MT Pro" panose="02040504050005020304" pitchFamily="18" charset="0"/>
              </a:rPr>
              <a:t>:</a:t>
            </a:r>
          </a:p>
          <a:p>
            <a:endParaRPr lang="en-US" b="0" i="0">
              <a:effectLst/>
              <a:latin typeface="Amasis MT Pro" panose="02040504050005020304" pitchFamily="18" charset="0"/>
            </a:endParaRPr>
          </a:p>
          <a:p>
            <a:r>
              <a:rPr lang="en-US" b="0" i="0" err="1">
                <a:effectLst/>
                <a:latin typeface="Amasis MT Pro" panose="02040504050005020304" pitchFamily="18" charset="0"/>
              </a:rPr>
              <a:t>Forcepull</a:t>
            </a:r>
            <a:endParaRPr lang="en-US" b="0" i="0">
              <a:effectLst/>
              <a:latin typeface="Amasis MT Pro" panose="02040504050005020304" pitchFamily="18" charset="0"/>
            </a:endParaRPr>
          </a:p>
          <a:p>
            <a:r>
              <a:rPr lang="en-US">
                <a:latin typeface="Amasis MT Pro" panose="02040504050005020304" pitchFamily="18" charset="0"/>
              </a:rPr>
              <a:t>I</a:t>
            </a:r>
            <a:r>
              <a:rPr lang="en-US" b="0" i="0">
                <a:effectLst/>
                <a:latin typeface="Amasis MT Pro" panose="02040504050005020304" pitchFamily="18" charset="0"/>
              </a:rPr>
              <a:t>ncremental Builds</a:t>
            </a:r>
          </a:p>
          <a:p>
            <a:r>
              <a:rPr lang="en-US" b="0" i="0">
                <a:effectLst/>
                <a:latin typeface="Amasis MT Pro" panose="02040504050005020304" pitchFamily="18" charset="0"/>
              </a:rPr>
              <a:t>External Builds</a:t>
            </a:r>
            <a:endParaRPr lang="en-US">
              <a:latin typeface="Amasis MT Pro" panose="02040504050005020304" pitchFamily="18" charset="0"/>
            </a:endParaRPr>
          </a:p>
        </p:txBody>
      </p:sp>
    </p:spTree>
    <p:extLst>
      <p:ext uri="{BB962C8B-B14F-4D97-AF65-F5344CB8AC3E}">
        <p14:creationId xmlns:p14="http://schemas.microsoft.com/office/powerpoint/2010/main" val="35259753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D08B9-44B8-42B2-A4AF-218C5F23AFF1}"/>
              </a:ext>
            </a:extLst>
          </p:cNvPr>
          <p:cNvSpPr>
            <a:spLocks noGrp="1"/>
          </p:cNvSpPr>
          <p:nvPr>
            <p:ph type="title"/>
          </p:nvPr>
        </p:nvSpPr>
        <p:spPr>
          <a:xfrm>
            <a:off x="1141413" y="618518"/>
            <a:ext cx="9905998" cy="922606"/>
          </a:xfrm>
        </p:spPr>
        <p:txBody>
          <a:bodyPr/>
          <a:lstStyle/>
          <a:p>
            <a:r>
              <a:rPr lang="en-US" b="0" i="0" dirty="0">
                <a:effectLst/>
                <a:latin typeface="Arial" panose="020B0604020202020204" pitchFamily="34" charset="0"/>
              </a:rPr>
              <a:t>Pipeline Strategy</a:t>
            </a:r>
            <a:endParaRPr lang="en-US" dirty="0"/>
          </a:p>
        </p:txBody>
      </p:sp>
      <p:sp>
        <p:nvSpPr>
          <p:cNvPr id="3" name="Content Placeholder 2">
            <a:extLst>
              <a:ext uri="{FF2B5EF4-FFF2-40B4-BE49-F238E27FC236}">
                <a16:creationId xmlns:a16="http://schemas.microsoft.com/office/drawing/2014/main" id="{2CC92131-EB61-4954-A7E0-FB1D2ABF9B84}"/>
              </a:ext>
            </a:extLst>
          </p:cNvPr>
          <p:cNvSpPr>
            <a:spLocks noGrp="1"/>
          </p:cNvSpPr>
          <p:nvPr>
            <p:ph idx="1"/>
          </p:nvPr>
        </p:nvSpPr>
        <p:spPr>
          <a:xfrm>
            <a:off x="1085119" y="1541124"/>
            <a:ext cx="9905999" cy="3541714"/>
          </a:xfrm>
        </p:spPr>
        <p:txBody>
          <a:bodyPr>
            <a:normAutofit/>
          </a:bodyPr>
          <a:lstStyle/>
          <a:p>
            <a:r>
              <a:rPr lang="en-US" sz="2000" b="0" i="0">
                <a:effectLst/>
                <a:latin typeface="Amasis MT Pro" panose="02040504050005020304" pitchFamily="18" charset="0"/>
              </a:rPr>
              <a:t>This build flow uses custom build pipeline flow using Groovy DSL language. OpenShift will create a pipeline job in Jenkins and execute it.</a:t>
            </a:r>
          </a:p>
          <a:p>
            <a:r>
              <a:rPr lang="en-US" sz="2000" b="0" i="0">
                <a:effectLst/>
                <a:latin typeface="Amasis MT Pro" panose="02040504050005020304" pitchFamily="18" charset="0"/>
              </a:rPr>
              <a:t> This pipeline flow can also be used in Jenkins. In this </a:t>
            </a:r>
            <a:r>
              <a:rPr lang="en-US" sz="2000" b="0" i="0" err="1">
                <a:effectLst/>
                <a:latin typeface="Amasis MT Pro" panose="02040504050005020304" pitchFamily="18" charset="0"/>
              </a:rPr>
              <a:t>strategy,we</a:t>
            </a:r>
            <a:r>
              <a:rPr lang="en-US" sz="2000" b="0" i="0">
                <a:effectLst/>
                <a:latin typeface="Amasis MT Pro" panose="02040504050005020304" pitchFamily="18" charset="0"/>
              </a:rPr>
              <a:t> use </a:t>
            </a:r>
            <a:r>
              <a:rPr lang="en-US" sz="2000" b="0" i="0" err="1">
                <a:effectLst/>
                <a:latin typeface="Amasis MT Pro" panose="02040504050005020304" pitchFamily="18" charset="0"/>
              </a:rPr>
              <a:t>Jenkinsfile</a:t>
            </a:r>
            <a:r>
              <a:rPr lang="en-US" sz="2000" b="0" i="0">
                <a:effectLst/>
                <a:latin typeface="Amasis MT Pro" panose="02040504050005020304" pitchFamily="18" charset="0"/>
              </a:rPr>
              <a:t> and append that in the </a:t>
            </a:r>
            <a:r>
              <a:rPr lang="en-US" sz="2000" b="0" i="0" err="1">
                <a:effectLst/>
                <a:latin typeface="Amasis MT Pro" panose="02040504050005020304" pitchFamily="18" charset="0"/>
              </a:rPr>
              <a:t>buildconfig</a:t>
            </a:r>
            <a:r>
              <a:rPr lang="en-US" sz="2000" b="0" i="0">
                <a:effectLst/>
                <a:latin typeface="Amasis MT Pro" panose="02040504050005020304" pitchFamily="18" charset="0"/>
              </a:rPr>
              <a:t> definition. </a:t>
            </a:r>
            <a:endParaRPr lang="en-US" sz="2000">
              <a:latin typeface="Amasis MT Pro" panose="02040504050005020304" pitchFamily="18" charset="0"/>
            </a:endParaRPr>
          </a:p>
        </p:txBody>
      </p:sp>
      <p:pic>
        <p:nvPicPr>
          <p:cNvPr id="5" name="Picture 4">
            <a:extLst>
              <a:ext uri="{FF2B5EF4-FFF2-40B4-BE49-F238E27FC236}">
                <a16:creationId xmlns:a16="http://schemas.microsoft.com/office/drawing/2014/main" id="{C24851A0-9A7E-450D-B196-B1BA6F321CD9}"/>
              </a:ext>
            </a:extLst>
          </p:cNvPr>
          <p:cNvPicPr>
            <a:picLocks noChangeAspect="1"/>
          </p:cNvPicPr>
          <p:nvPr/>
        </p:nvPicPr>
        <p:blipFill>
          <a:blip r:embed="rId2"/>
          <a:stretch>
            <a:fillRect/>
          </a:stretch>
        </p:blipFill>
        <p:spPr>
          <a:xfrm>
            <a:off x="1311650" y="3597750"/>
            <a:ext cx="9452935" cy="2407694"/>
          </a:xfrm>
          <a:prstGeom prst="rect">
            <a:avLst/>
          </a:prstGeom>
        </p:spPr>
      </p:pic>
    </p:spTree>
    <p:extLst>
      <p:ext uri="{BB962C8B-B14F-4D97-AF65-F5344CB8AC3E}">
        <p14:creationId xmlns:p14="http://schemas.microsoft.com/office/powerpoint/2010/main" val="3372290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AFB6B7-C804-46F4-AEAA-897F322A72E9}"/>
              </a:ext>
            </a:extLst>
          </p:cNvPr>
          <p:cNvSpPr txBox="1"/>
          <p:nvPr/>
        </p:nvSpPr>
        <p:spPr>
          <a:xfrm>
            <a:off x="1034025" y="349176"/>
            <a:ext cx="10304980" cy="369332"/>
          </a:xfrm>
          <a:prstGeom prst="rect">
            <a:avLst/>
          </a:prstGeom>
          <a:noFill/>
        </p:spPr>
        <p:txBody>
          <a:bodyPr wrap="square">
            <a:spAutoFit/>
          </a:bodyPr>
          <a:lstStyle/>
          <a:p>
            <a:r>
              <a:rPr lang="en-US" sz="1800" b="0" i="0" u="none" strike="noStrike" baseline="0" dirty="0">
                <a:latin typeface="Verdana" panose="020B0604030504040204" pitchFamily="34" charset="0"/>
              </a:rPr>
              <a:t>Next, run the following command and the service is created. </a:t>
            </a:r>
            <a:endParaRPr lang="en-US" dirty="0"/>
          </a:p>
        </p:txBody>
      </p:sp>
      <p:sp>
        <p:nvSpPr>
          <p:cNvPr id="5" name="TextBox 4">
            <a:extLst>
              <a:ext uri="{FF2B5EF4-FFF2-40B4-BE49-F238E27FC236}">
                <a16:creationId xmlns:a16="http://schemas.microsoft.com/office/drawing/2014/main" id="{3CDDD63A-36ED-4FD1-A5C0-588794F64FC8}"/>
              </a:ext>
            </a:extLst>
          </p:cNvPr>
          <p:cNvSpPr txBox="1"/>
          <p:nvPr/>
        </p:nvSpPr>
        <p:spPr>
          <a:xfrm>
            <a:off x="1033206" y="793885"/>
            <a:ext cx="10434879" cy="461665"/>
          </a:xfrm>
          <a:prstGeom prst="rect">
            <a:avLst/>
          </a:prstGeom>
          <a:noFill/>
        </p:spPr>
        <p:txBody>
          <a:bodyPr wrap="square">
            <a:spAutoFit/>
          </a:bodyPr>
          <a:lstStyle/>
          <a:p>
            <a:r>
              <a:rPr lang="en-US" sz="2400" b="1" i="0" u="none" strike="noStrike" baseline="0" dirty="0">
                <a:latin typeface="Consolas" panose="020B0609020204030204" pitchFamily="49" charset="0"/>
              </a:rPr>
              <a:t>$ </a:t>
            </a:r>
            <a:r>
              <a:rPr lang="en-US" sz="2400" b="1" i="0" u="none" strike="noStrike" baseline="0" dirty="0" err="1">
                <a:latin typeface="Consolas" panose="020B0609020204030204" pitchFamily="49" charset="0"/>
              </a:rPr>
              <a:t>oc</a:t>
            </a:r>
            <a:r>
              <a:rPr lang="en-US" sz="2400" b="1" i="0" u="none" strike="noStrike" baseline="0" dirty="0">
                <a:latin typeface="Consolas" panose="020B0609020204030204" pitchFamily="49" charset="0"/>
              </a:rPr>
              <a:t> create -f ~/training/content/</a:t>
            </a:r>
            <a:r>
              <a:rPr lang="en-US" sz="2400" b="1" i="0" u="none" strike="noStrike" baseline="0" dirty="0" err="1">
                <a:latin typeface="Consolas" panose="020B0609020204030204" pitchFamily="49" charset="0"/>
              </a:rPr>
              <a:t>Openshift-Rservice.json</a:t>
            </a:r>
            <a:r>
              <a:rPr lang="en-US" sz="2400" b="1" i="0" u="none" strike="noStrike" baseline="0" dirty="0">
                <a:latin typeface="Consolas" panose="020B0609020204030204" pitchFamily="49" charset="0"/>
              </a:rPr>
              <a:t> </a:t>
            </a:r>
            <a:endParaRPr lang="en-US" sz="2400" b="1" dirty="0"/>
          </a:p>
        </p:txBody>
      </p:sp>
      <p:sp>
        <p:nvSpPr>
          <p:cNvPr id="7" name="TextBox 6">
            <a:extLst>
              <a:ext uri="{FF2B5EF4-FFF2-40B4-BE49-F238E27FC236}">
                <a16:creationId xmlns:a16="http://schemas.microsoft.com/office/drawing/2014/main" id="{CB0A4E70-D261-4FEA-855C-61FAEDE85BF4}"/>
              </a:ext>
            </a:extLst>
          </p:cNvPr>
          <p:cNvSpPr txBox="1"/>
          <p:nvPr/>
        </p:nvSpPr>
        <p:spPr>
          <a:xfrm>
            <a:off x="985140" y="1612294"/>
            <a:ext cx="7343022" cy="400110"/>
          </a:xfrm>
          <a:prstGeom prst="rect">
            <a:avLst/>
          </a:prstGeom>
          <a:noFill/>
        </p:spPr>
        <p:txBody>
          <a:bodyPr wrap="square" lIns="91440" tIns="45720" rIns="91440" bIns="45720" anchor="t">
            <a:spAutoFit/>
          </a:bodyPr>
          <a:lstStyle/>
          <a:p>
            <a:r>
              <a:rPr lang="en-US" sz="2000" b="0" i="0" u="none" strike="noStrike" baseline="0" dirty="0">
                <a:latin typeface="Verdana"/>
                <a:ea typeface="Verdana"/>
              </a:rPr>
              <a:t>This is how the service looks like after creation.</a:t>
            </a:r>
            <a:r>
              <a:rPr lang="en-US" sz="2000" dirty="0">
                <a:latin typeface="Verdana"/>
                <a:ea typeface="Verdana"/>
              </a:rPr>
              <a:t> </a:t>
            </a:r>
            <a:endParaRPr lang="en-US" sz="2000" dirty="0">
              <a:ea typeface="Calibri"/>
              <a:cs typeface="Calibri"/>
            </a:endParaRPr>
          </a:p>
        </p:txBody>
      </p:sp>
      <p:pic>
        <p:nvPicPr>
          <p:cNvPr id="9" name="Picture 8">
            <a:extLst>
              <a:ext uri="{FF2B5EF4-FFF2-40B4-BE49-F238E27FC236}">
                <a16:creationId xmlns:a16="http://schemas.microsoft.com/office/drawing/2014/main" id="{2E42313B-1F3F-451D-8071-D7F4E56CCF2E}"/>
              </a:ext>
            </a:extLst>
          </p:cNvPr>
          <p:cNvPicPr>
            <a:picLocks noChangeAspect="1"/>
          </p:cNvPicPr>
          <p:nvPr/>
        </p:nvPicPr>
        <p:blipFill>
          <a:blip r:embed="rId2"/>
          <a:stretch>
            <a:fillRect/>
          </a:stretch>
        </p:blipFill>
        <p:spPr>
          <a:xfrm>
            <a:off x="1098156" y="2113467"/>
            <a:ext cx="10240849" cy="4461993"/>
          </a:xfrm>
          <a:prstGeom prst="rect">
            <a:avLst/>
          </a:prstGeom>
        </p:spPr>
      </p:pic>
    </p:spTree>
    <p:extLst>
      <p:ext uri="{BB962C8B-B14F-4D97-AF65-F5344CB8AC3E}">
        <p14:creationId xmlns:p14="http://schemas.microsoft.com/office/powerpoint/2010/main" val="26610746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D7CF2-F239-4DA3-9D14-18F9726E92E4}"/>
              </a:ext>
            </a:extLst>
          </p:cNvPr>
          <p:cNvSpPr>
            <a:spLocks noGrp="1"/>
          </p:cNvSpPr>
          <p:nvPr>
            <p:ph type="title"/>
          </p:nvPr>
        </p:nvSpPr>
        <p:spPr>
          <a:xfrm>
            <a:off x="1398267" y="701398"/>
            <a:ext cx="9905998" cy="953428"/>
          </a:xfrm>
        </p:spPr>
        <p:txBody>
          <a:bodyPr>
            <a:normAutofit/>
          </a:bodyPr>
          <a:lstStyle/>
          <a:p>
            <a:r>
              <a:rPr lang="en-US" sz="2800" b="0" i="0" dirty="0">
                <a:effectLst/>
                <a:latin typeface="Arial" panose="020B0604020202020204" pitchFamily="34" charset="0"/>
              </a:rPr>
              <a:t>Using build pipeline </a:t>
            </a:r>
            <a:endParaRPr lang="en-US" sz="2800" dirty="0"/>
          </a:p>
        </p:txBody>
      </p:sp>
      <p:pic>
        <p:nvPicPr>
          <p:cNvPr id="5" name="Content Placeholder 4">
            <a:extLst>
              <a:ext uri="{FF2B5EF4-FFF2-40B4-BE49-F238E27FC236}">
                <a16:creationId xmlns:a16="http://schemas.microsoft.com/office/drawing/2014/main" id="{F37DEF88-F0A4-4441-BEB7-4DAB73B34F8B}"/>
              </a:ext>
            </a:extLst>
          </p:cNvPr>
          <p:cNvPicPr>
            <a:picLocks noGrp="1" noChangeAspect="1"/>
          </p:cNvPicPr>
          <p:nvPr>
            <p:ph idx="1"/>
          </p:nvPr>
        </p:nvPicPr>
        <p:blipFill>
          <a:blip r:embed="rId2"/>
          <a:stretch>
            <a:fillRect/>
          </a:stretch>
        </p:blipFill>
        <p:spPr>
          <a:xfrm>
            <a:off x="1422240" y="1654826"/>
            <a:ext cx="8318050" cy="4584656"/>
          </a:xfrm>
        </p:spPr>
      </p:pic>
    </p:spTree>
    <p:extLst>
      <p:ext uri="{BB962C8B-B14F-4D97-AF65-F5344CB8AC3E}">
        <p14:creationId xmlns:p14="http://schemas.microsoft.com/office/powerpoint/2010/main" val="13535362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9B6F8-EED6-47D5-9D33-39A59521A063}"/>
              </a:ext>
            </a:extLst>
          </p:cNvPr>
          <p:cNvSpPr>
            <a:spLocks noGrp="1"/>
          </p:cNvSpPr>
          <p:nvPr>
            <p:ph type="title"/>
          </p:nvPr>
        </p:nvSpPr>
        <p:spPr/>
        <p:txBody>
          <a:bodyPr/>
          <a:lstStyle/>
          <a:p>
            <a:r>
              <a:rPr lang="en-US" b="0" i="0" dirty="0">
                <a:effectLst/>
                <a:latin typeface="Arial" panose="020B0604020202020204" pitchFamily="34" charset="0"/>
              </a:rPr>
              <a:t>OpenShift-CLI</a:t>
            </a:r>
            <a:endParaRPr lang="en-US" dirty="0"/>
          </a:p>
        </p:txBody>
      </p:sp>
      <p:sp>
        <p:nvSpPr>
          <p:cNvPr id="3" name="Content Placeholder 2">
            <a:extLst>
              <a:ext uri="{FF2B5EF4-FFF2-40B4-BE49-F238E27FC236}">
                <a16:creationId xmlns:a16="http://schemas.microsoft.com/office/drawing/2014/main" id="{209115BA-295A-41CD-8D77-697A627E7B37}"/>
              </a:ext>
            </a:extLst>
          </p:cNvPr>
          <p:cNvSpPr>
            <a:spLocks noGrp="1"/>
          </p:cNvSpPr>
          <p:nvPr>
            <p:ph idx="1"/>
          </p:nvPr>
        </p:nvSpPr>
        <p:spPr/>
        <p:txBody>
          <a:bodyPr>
            <a:normAutofit fontScale="77500" lnSpcReduction="20000"/>
          </a:bodyPr>
          <a:lstStyle/>
          <a:p>
            <a:r>
              <a:rPr lang="en-US" sz="2000" b="0" i="0" dirty="0">
                <a:effectLst/>
                <a:latin typeface="Arial" panose="020B0604020202020204" pitchFamily="34" charset="0"/>
              </a:rPr>
              <a:t>OpenShift CLI Setup</a:t>
            </a:r>
          </a:p>
          <a:p>
            <a:pPr marL="0" indent="0">
              <a:buNone/>
            </a:pPr>
            <a:r>
              <a:rPr lang="en-US" sz="2000" dirty="0">
                <a:latin typeface="Arial" panose="020B0604020202020204" pitchFamily="34" charset="0"/>
              </a:rPr>
              <a:t> </a:t>
            </a:r>
            <a:r>
              <a:rPr lang="en-US" sz="2000" b="0" i="0" dirty="0">
                <a:effectLst/>
                <a:latin typeface="Arial" panose="020B0604020202020204" pitchFamily="34" charset="0"/>
              </a:rPr>
              <a:t>In order to setup the OC client on a different operating system, we need to go through different sequence of steps.</a:t>
            </a:r>
          </a:p>
          <a:p>
            <a:pPr marL="0" indent="0">
              <a:buNone/>
            </a:pPr>
            <a:endParaRPr lang="en-US" sz="1400" b="0" i="0" dirty="0">
              <a:effectLst/>
              <a:latin typeface="Arial" panose="020B0604020202020204" pitchFamily="34" charset="0"/>
            </a:endParaRPr>
          </a:p>
          <a:p>
            <a:pPr marL="0" indent="0">
              <a:buNone/>
            </a:pPr>
            <a:r>
              <a:rPr lang="en-US" sz="1600" b="0" i="0" dirty="0">
                <a:effectLst/>
                <a:latin typeface="Arial" panose="020B0604020202020204" pitchFamily="34" charset="0"/>
              </a:rPr>
              <a:t>OC Client for Windows</a:t>
            </a:r>
          </a:p>
          <a:p>
            <a:pPr marL="0" indent="0">
              <a:buNone/>
            </a:pPr>
            <a:endParaRPr lang="en-US" sz="1600" b="0" i="0" dirty="0">
              <a:effectLst/>
              <a:latin typeface="Arial" panose="020B0604020202020204" pitchFamily="34" charset="0"/>
            </a:endParaRPr>
          </a:p>
          <a:p>
            <a:pPr marL="0" indent="0">
              <a:buNone/>
            </a:pPr>
            <a:r>
              <a:rPr lang="en-US" sz="1600" b="0" i="0" dirty="0">
                <a:effectLst/>
                <a:latin typeface="Arial" panose="020B0604020202020204" pitchFamily="34" charset="0"/>
              </a:rPr>
              <a:t>Step 1:Download the OC CLI from the following link </a:t>
            </a:r>
            <a:r>
              <a:rPr lang="en-US" sz="1600" b="0" i="0" dirty="0">
                <a:effectLst/>
                <a:highlight>
                  <a:srgbClr val="FFFF00"/>
                </a:highlight>
                <a:latin typeface="Arial" panose="020B0604020202020204" pitchFamily="34" charset="0"/>
                <a:hlinkClick r:id="rId2"/>
              </a:rPr>
              <a:t>https://github.com/openshift/origin/releases/tag/v3.6.0-alpha.2</a:t>
            </a:r>
            <a:endParaRPr lang="en-US" sz="1600" b="0" i="0" dirty="0">
              <a:effectLst/>
              <a:highlight>
                <a:srgbClr val="FFFF00"/>
              </a:highlight>
              <a:latin typeface="Arial" panose="020B0604020202020204" pitchFamily="34" charset="0"/>
            </a:endParaRPr>
          </a:p>
          <a:p>
            <a:pPr marL="0" indent="0">
              <a:buNone/>
            </a:pPr>
            <a:endParaRPr lang="en-US" sz="1600" b="0" i="0" dirty="0">
              <a:effectLst/>
              <a:latin typeface="Arial" panose="020B0604020202020204" pitchFamily="34" charset="0"/>
            </a:endParaRPr>
          </a:p>
          <a:p>
            <a:pPr marL="0" indent="0">
              <a:buNone/>
            </a:pPr>
            <a:r>
              <a:rPr lang="en-US" sz="1600" b="0" i="0" dirty="0">
                <a:effectLst/>
                <a:latin typeface="Arial" panose="020B0604020202020204" pitchFamily="34" charset="0"/>
              </a:rPr>
              <a:t>Step 2:Unzip the package on a target path on the machine.</a:t>
            </a:r>
          </a:p>
          <a:p>
            <a:pPr marL="0" indent="0">
              <a:buNone/>
            </a:pPr>
            <a:endParaRPr lang="en-US" sz="1600" b="0" i="0" dirty="0">
              <a:effectLst/>
              <a:latin typeface="Arial" panose="020B0604020202020204" pitchFamily="34" charset="0"/>
            </a:endParaRPr>
          </a:p>
          <a:p>
            <a:pPr marL="0" indent="0">
              <a:buNone/>
            </a:pPr>
            <a:r>
              <a:rPr lang="en-US" sz="1600" b="0" i="0" dirty="0">
                <a:effectLst/>
                <a:latin typeface="Arial" panose="020B0604020202020204" pitchFamily="34" charset="0"/>
              </a:rPr>
              <a:t>Step 3:Edit the path environment variable of the system.</a:t>
            </a:r>
            <a:endParaRPr lang="en-US" sz="1400" b="0" i="0" dirty="0">
              <a:effectLst/>
              <a:latin typeface="Arial" panose="020B0604020202020204" pitchFamily="34" charset="0"/>
            </a:endParaRPr>
          </a:p>
        </p:txBody>
      </p:sp>
    </p:spTree>
    <p:extLst>
      <p:ext uri="{BB962C8B-B14F-4D97-AF65-F5344CB8AC3E}">
        <p14:creationId xmlns:p14="http://schemas.microsoft.com/office/powerpoint/2010/main" val="25323604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8775B2C-5AD7-484D-9390-F69BF0B08D55}"/>
              </a:ext>
            </a:extLst>
          </p:cNvPr>
          <p:cNvPicPr>
            <a:picLocks noChangeAspect="1"/>
          </p:cNvPicPr>
          <p:nvPr/>
        </p:nvPicPr>
        <p:blipFill>
          <a:blip r:embed="rId2"/>
          <a:stretch>
            <a:fillRect/>
          </a:stretch>
        </p:blipFill>
        <p:spPr>
          <a:xfrm>
            <a:off x="2143446" y="601430"/>
            <a:ext cx="7905108" cy="2968781"/>
          </a:xfrm>
          <a:prstGeom prst="rect">
            <a:avLst/>
          </a:prstGeom>
        </p:spPr>
      </p:pic>
      <p:pic>
        <p:nvPicPr>
          <p:cNvPr id="10" name="Picture 9">
            <a:extLst>
              <a:ext uri="{FF2B5EF4-FFF2-40B4-BE49-F238E27FC236}">
                <a16:creationId xmlns:a16="http://schemas.microsoft.com/office/drawing/2014/main" id="{53805807-B26A-43B3-B7CC-82A88175022D}"/>
              </a:ext>
            </a:extLst>
          </p:cNvPr>
          <p:cNvPicPr>
            <a:picLocks noChangeAspect="1"/>
          </p:cNvPicPr>
          <p:nvPr/>
        </p:nvPicPr>
        <p:blipFill>
          <a:blip r:embed="rId3"/>
          <a:stretch>
            <a:fillRect/>
          </a:stretch>
        </p:blipFill>
        <p:spPr>
          <a:xfrm>
            <a:off x="2143446" y="4360755"/>
            <a:ext cx="7820017" cy="1485240"/>
          </a:xfrm>
          <a:prstGeom prst="rect">
            <a:avLst/>
          </a:prstGeom>
        </p:spPr>
      </p:pic>
    </p:spTree>
    <p:extLst>
      <p:ext uri="{BB962C8B-B14F-4D97-AF65-F5344CB8AC3E}">
        <p14:creationId xmlns:p14="http://schemas.microsoft.com/office/powerpoint/2010/main" val="19488160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B778A8-EB8E-4E0A-9CFF-4BCDE96B2A6D}"/>
              </a:ext>
            </a:extLst>
          </p:cNvPr>
          <p:cNvSpPr>
            <a:spLocks noGrp="1"/>
          </p:cNvSpPr>
          <p:nvPr>
            <p:ph idx="1"/>
          </p:nvPr>
        </p:nvSpPr>
        <p:spPr>
          <a:xfrm>
            <a:off x="1141412" y="799406"/>
            <a:ext cx="9905999" cy="3541714"/>
          </a:xfrm>
        </p:spPr>
        <p:txBody>
          <a:bodyPr>
            <a:normAutofit fontScale="92500" lnSpcReduction="10000"/>
          </a:bodyPr>
          <a:lstStyle/>
          <a:p>
            <a:r>
              <a:rPr lang="en-US" sz="1800" b="1" i="0">
                <a:effectLst/>
                <a:latin typeface="Arial" panose="020B0604020202020204" pitchFamily="34" charset="0"/>
              </a:rPr>
              <a:t>OC Client for Mac OS X</a:t>
            </a:r>
          </a:p>
          <a:p>
            <a:pPr marL="0" indent="0">
              <a:buNone/>
            </a:pPr>
            <a:r>
              <a:rPr lang="en-US" sz="1800" b="0" i="0">
                <a:effectLst/>
                <a:latin typeface="Arial" panose="020B0604020202020204" pitchFamily="34" charset="0"/>
              </a:rPr>
              <a:t>We can download the Mac OS setup binaries for the same location as for Windows and later unzip it at a location and set a path of executable under the environment PATH variable</a:t>
            </a:r>
          </a:p>
          <a:p>
            <a:pPr marL="0" indent="0">
              <a:buNone/>
            </a:pPr>
            <a:r>
              <a:rPr lang="en-US" sz="1800">
                <a:latin typeface="Arial" panose="020B0604020202020204" pitchFamily="34" charset="0"/>
              </a:rPr>
              <a:t>Alternative:</a:t>
            </a:r>
            <a:endParaRPr lang="en-US" sz="1800" b="0" i="0">
              <a:effectLst/>
              <a:latin typeface="Arial" panose="020B0604020202020204" pitchFamily="34" charset="0"/>
            </a:endParaRPr>
          </a:p>
          <a:p>
            <a:pPr marL="0" indent="0">
              <a:buNone/>
            </a:pPr>
            <a:r>
              <a:rPr lang="en-US" sz="1800" b="0" i="0">
                <a:effectLst/>
                <a:latin typeface="Arial" panose="020B0604020202020204" pitchFamily="34" charset="0"/>
              </a:rPr>
              <a:t> </a:t>
            </a:r>
          </a:p>
          <a:p>
            <a:pPr marL="0" indent="0">
              <a:buNone/>
            </a:pPr>
            <a:endParaRPr lang="en-US" sz="1800">
              <a:latin typeface="Arial" panose="020B0604020202020204" pitchFamily="34" charset="0"/>
            </a:endParaRPr>
          </a:p>
          <a:p>
            <a:r>
              <a:rPr lang="en-US" sz="1800" b="1" i="0">
                <a:effectLst/>
                <a:latin typeface="Arial" panose="020B0604020202020204" pitchFamily="34" charset="0"/>
              </a:rPr>
              <a:t>OC Client for Linux</a:t>
            </a:r>
          </a:p>
          <a:p>
            <a:pPr marL="0" indent="0">
              <a:buNone/>
            </a:pPr>
            <a:r>
              <a:rPr lang="en-US" sz="1800">
                <a:latin typeface="Arial" panose="020B0604020202020204" pitchFamily="34" charset="0"/>
              </a:rPr>
              <a:t>W</a:t>
            </a:r>
            <a:r>
              <a:rPr lang="en-US" sz="1800" b="0" i="0">
                <a:effectLst/>
                <a:latin typeface="Arial" panose="020B0604020202020204" pitchFamily="34" charset="0"/>
              </a:rPr>
              <a:t>e have the tar file for Linux installation that can be used for installation. Later, a path variable can be set pointing to that particular executable location.</a:t>
            </a:r>
            <a:endParaRPr lang="en-US" sz="1800"/>
          </a:p>
        </p:txBody>
      </p:sp>
      <p:pic>
        <p:nvPicPr>
          <p:cNvPr id="5" name="Picture 4">
            <a:extLst>
              <a:ext uri="{FF2B5EF4-FFF2-40B4-BE49-F238E27FC236}">
                <a16:creationId xmlns:a16="http://schemas.microsoft.com/office/drawing/2014/main" id="{F1C29256-0C2E-48B3-AE9C-80D78EAE2CC5}"/>
              </a:ext>
            </a:extLst>
          </p:cNvPr>
          <p:cNvPicPr>
            <a:picLocks noChangeAspect="1"/>
          </p:cNvPicPr>
          <p:nvPr/>
        </p:nvPicPr>
        <p:blipFill>
          <a:blip r:embed="rId2"/>
          <a:stretch>
            <a:fillRect/>
          </a:stretch>
        </p:blipFill>
        <p:spPr>
          <a:xfrm>
            <a:off x="2710413" y="2097088"/>
            <a:ext cx="6611273" cy="485843"/>
          </a:xfrm>
          <a:prstGeom prst="rect">
            <a:avLst/>
          </a:prstGeom>
        </p:spPr>
      </p:pic>
      <p:pic>
        <p:nvPicPr>
          <p:cNvPr id="7" name="Picture 6">
            <a:extLst>
              <a:ext uri="{FF2B5EF4-FFF2-40B4-BE49-F238E27FC236}">
                <a16:creationId xmlns:a16="http://schemas.microsoft.com/office/drawing/2014/main" id="{608FA632-0D47-4BB1-B72C-788FEA8DBFF9}"/>
              </a:ext>
            </a:extLst>
          </p:cNvPr>
          <p:cNvPicPr>
            <a:picLocks noChangeAspect="1"/>
          </p:cNvPicPr>
          <p:nvPr/>
        </p:nvPicPr>
        <p:blipFill>
          <a:blip r:embed="rId3"/>
          <a:stretch>
            <a:fillRect/>
          </a:stretch>
        </p:blipFill>
        <p:spPr>
          <a:xfrm>
            <a:off x="2489422" y="4479664"/>
            <a:ext cx="6544588" cy="447737"/>
          </a:xfrm>
          <a:prstGeom prst="rect">
            <a:avLst/>
          </a:prstGeom>
        </p:spPr>
      </p:pic>
      <p:pic>
        <p:nvPicPr>
          <p:cNvPr id="9" name="Picture 8">
            <a:extLst>
              <a:ext uri="{FF2B5EF4-FFF2-40B4-BE49-F238E27FC236}">
                <a16:creationId xmlns:a16="http://schemas.microsoft.com/office/drawing/2014/main" id="{2045A9EF-E954-4E4B-B28B-225C571CC627}"/>
              </a:ext>
            </a:extLst>
          </p:cNvPr>
          <p:cNvPicPr>
            <a:picLocks noChangeAspect="1"/>
          </p:cNvPicPr>
          <p:nvPr/>
        </p:nvPicPr>
        <p:blipFill>
          <a:blip r:embed="rId4"/>
          <a:stretch>
            <a:fillRect/>
          </a:stretch>
        </p:blipFill>
        <p:spPr>
          <a:xfrm>
            <a:off x="2489422" y="5355851"/>
            <a:ext cx="6554115" cy="733527"/>
          </a:xfrm>
          <a:prstGeom prst="rect">
            <a:avLst/>
          </a:prstGeom>
        </p:spPr>
      </p:pic>
    </p:spTree>
    <p:extLst>
      <p:ext uri="{BB962C8B-B14F-4D97-AF65-F5344CB8AC3E}">
        <p14:creationId xmlns:p14="http://schemas.microsoft.com/office/powerpoint/2010/main" val="6851476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8156FD-D9AD-4F9D-A7AD-376E2E76CAAB}"/>
              </a:ext>
            </a:extLst>
          </p:cNvPr>
          <p:cNvSpPr>
            <a:spLocks noGrp="1"/>
          </p:cNvSpPr>
          <p:nvPr>
            <p:ph idx="1"/>
          </p:nvPr>
        </p:nvSpPr>
        <p:spPr>
          <a:xfrm>
            <a:off x="1143000" y="841927"/>
            <a:ext cx="9905999" cy="1572500"/>
          </a:xfrm>
        </p:spPr>
        <p:txBody>
          <a:bodyPr/>
          <a:lstStyle/>
          <a:p>
            <a:r>
              <a:rPr lang="en-US" b="0" i="0" dirty="0">
                <a:effectLst/>
                <a:latin typeface="Arial" panose="020B0604020202020204" pitchFamily="34" charset="0"/>
              </a:rPr>
              <a:t>CLI Configuration Files</a:t>
            </a:r>
          </a:p>
          <a:p>
            <a:pPr marL="0" indent="0">
              <a:buNone/>
            </a:pPr>
            <a:r>
              <a:rPr lang="en-US" sz="2000" b="0" i="0" dirty="0">
                <a:effectLst/>
                <a:latin typeface="Arial" panose="020B0604020202020204" pitchFamily="34" charset="0"/>
              </a:rPr>
              <a:t>This configuration file is used for storing and managing multiple profiles and for switching between them. A normal configuration file looks like the following.</a:t>
            </a:r>
            <a:endParaRPr lang="en-US" sz="2000" dirty="0"/>
          </a:p>
        </p:txBody>
      </p:sp>
      <p:pic>
        <p:nvPicPr>
          <p:cNvPr id="5" name="Picture 4">
            <a:extLst>
              <a:ext uri="{FF2B5EF4-FFF2-40B4-BE49-F238E27FC236}">
                <a16:creationId xmlns:a16="http://schemas.microsoft.com/office/drawing/2014/main" id="{797CA0A4-252A-4812-9B82-BC6AD1359C9D}"/>
              </a:ext>
            </a:extLst>
          </p:cNvPr>
          <p:cNvPicPr>
            <a:picLocks noChangeAspect="1"/>
          </p:cNvPicPr>
          <p:nvPr/>
        </p:nvPicPr>
        <p:blipFill rotWithShape="1">
          <a:blip r:embed="rId2"/>
          <a:srcRect r="26165"/>
          <a:stretch/>
        </p:blipFill>
        <p:spPr>
          <a:xfrm>
            <a:off x="709898" y="2794233"/>
            <a:ext cx="4999869" cy="2651070"/>
          </a:xfrm>
          <a:prstGeom prst="rect">
            <a:avLst/>
          </a:prstGeom>
        </p:spPr>
      </p:pic>
      <p:pic>
        <p:nvPicPr>
          <p:cNvPr id="7" name="Picture 6">
            <a:extLst>
              <a:ext uri="{FF2B5EF4-FFF2-40B4-BE49-F238E27FC236}">
                <a16:creationId xmlns:a16="http://schemas.microsoft.com/office/drawing/2014/main" id="{1703C817-105F-4D13-8798-E8EA99D7D85D}"/>
              </a:ext>
            </a:extLst>
          </p:cNvPr>
          <p:cNvPicPr>
            <a:picLocks noChangeAspect="1"/>
          </p:cNvPicPr>
          <p:nvPr/>
        </p:nvPicPr>
        <p:blipFill>
          <a:blip r:embed="rId3"/>
          <a:stretch>
            <a:fillRect/>
          </a:stretch>
        </p:blipFill>
        <p:spPr>
          <a:xfrm>
            <a:off x="6022491" y="2794233"/>
            <a:ext cx="5852618" cy="2746624"/>
          </a:xfrm>
          <a:prstGeom prst="rect">
            <a:avLst/>
          </a:prstGeom>
        </p:spPr>
      </p:pic>
    </p:spTree>
    <p:extLst>
      <p:ext uri="{BB962C8B-B14F-4D97-AF65-F5344CB8AC3E}">
        <p14:creationId xmlns:p14="http://schemas.microsoft.com/office/powerpoint/2010/main" val="23540624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1B603-FF18-4EAC-93BD-34B816A722B3}"/>
              </a:ext>
            </a:extLst>
          </p:cNvPr>
          <p:cNvSpPr>
            <a:spLocks noGrp="1"/>
          </p:cNvSpPr>
          <p:nvPr>
            <p:ph type="title"/>
          </p:nvPr>
        </p:nvSpPr>
        <p:spPr>
          <a:xfrm>
            <a:off x="1493999" y="507463"/>
            <a:ext cx="3961578" cy="563147"/>
          </a:xfrm>
        </p:spPr>
        <p:txBody>
          <a:bodyPr>
            <a:normAutofit fontScale="90000"/>
          </a:bodyPr>
          <a:lstStyle/>
          <a:p>
            <a:r>
              <a:rPr lang="en-US" sz="2400" b="0" i="0" dirty="0">
                <a:effectLst/>
                <a:latin typeface="Arial" panose="020B0604020202020204" pitchFamily="34" charset="0"/>
              </a:rPr>
              <a:t>Setting Up CLI Client</a:t>
            </a:r>
            <a:br>
              <a:rPr lang="en-US" sz="2000" b="0" i="0" dirty="0">
                <a:effectLst/>
                <a:latin typeface="Arial" panose="020B0604020202020204" pitchFamily="34" charset="0"/>
              </a:rPr>
            </a:br>
            <a:endParaRPr lang="en-US" sz="2000" dirty="0"/>
          </a:p>
        </p:txBody>
      </p:sp>
      <p:pic>
        <p:nvPicPr>
          <p:cNvPr id="7" name="Picture 6">
            <a:extLst>
              <a:ext uri="{FF2B5EF4-FFF2-40B4-BE49-F238E27FC236}">
                <a16:creationId xmlns:a16="http://schemas.microsoft.com/office/drawing/2014/main" id="{2B35E1C2-1722-4253-A812-5BE327FD46D6}"/>
              </a:ext>
            </a:extLst>
          </p:cNvPr>
          <p:cNvPicPr>
            <a:picLocks noChangeAspect="1"/>
          </p:cNvPicPr>
          <p:nvPr/>
        </p:nvPicPr>
        <p:blipFill>
          <a:blip r:embed="rId2"/>
          <a:stretch>
            <a:fillRect/>
          </a:stretch>
        </p:blipFill>
        <p:spPr>
          <a:xfrm>
            <a:off x="2699815" y="2805173"/>
            <a:ext cx="6573167" cy="1343212"/>
          </a:xfrm>
          <a:prstGeom prst="rect">
            <a:avLst/>
          </a:prstGeom>
        </p:spPr>
      </p:pic>
      <p:pic>
        <p:nvPicPr>
          <p:cNvPr id="13" name="Content Placeholder 12">
            <a:extLst>
              <a:ext uri="{FF2B5EF4-FFF2-40B4-BE49-F238E27FC236}">
                <a16:creationId xmlns:a16="http://schemas.microsoft.com/office/drawing/2014/main" id="{E1329644-2841-447D-BB3D-A8D495A1A3C0}"/>
              </a:ext>
            </a:extLst>
          </p:cNvPr>
          <p:cNvPicPr>
            <a:picLocks noGrp="1" noChangeAspect="1"/>
          </p:cNvPicPr>
          <p:nvPr>
            <p:ph idx="1"/>
          </p:nvPr>
        </p:nvPicPr>
        <p:blipFill>
          <a:blip r:embed="rId3"/>
          <a:stretch>
            <a:fillRect/>
          </a:stretch>
        </p:blipFill>
        <p:spPr>
          <a:xfrm>
            <a:off x="2725221" y="4538606"/>
            <a:ext cx="6458851" cy="847843"/>
          </a:xfrm>
        </p:spPr>
      </p:pic>
      <p:pic>
        <p:nvPicPr>
          <p:cNvPr id="11" name="Picture 10">
            <a:extLst>
              <a:ext uri="{FF2B5EF4-FFF2-40B4-BE49-F238E27FC236}">
                <a16:creationId xmlns:a16="http://schemas.microsoft.com/office/drawing/2014/main" id="{FC7FBEC4-2630-467B-962C-59B4B6DDF2C3}"/>
              </a:ext>
            </a:extLst>
          </p:cNvPr>
          <p:cNvPicPr>
            <a:picLocks noChangeAspect="1"/>
          </p:cNvPicPr>
          <p:nvPr/>
        </p:nvPicPr>
        <p:blipFill>
          <a:blip r:embed="rId4"/>
          <a:stretch>
            <a:fillRect/>
          </a:stretch>
        </p:blipFill>
        <p:spPr>
          <a:xfrm>
            <a:off x="2747446" y="1179258"/>
            <a:ext cx="6525536" cy="1438476"/>
          </a:xfrm>
          <a:prstGeom prst="rect">
            <a:avLst/>
          </a:prstGeom>
        </p:spPr>
      </p:pic>
      <p:pic>
        <p:nvPicPr>
          <p:cNvPr id="15" name="Picture 14">
            <a:extLst>
              <a:ext uri="{FF2B5EF4-FFF2-40B4-BE49-F238E27FC236}">
                <a16:creationId xmlns:a16="http://schemas.microsoft.com/office/drawing/2014/main" id="{76C89653-C2BF-448A-8D43-38F9490EB79B}"/>
              </a:ext>
            </a:extLst>
          </p:cNvPr>
          <p:cNvPicPr>
            <a:picLocks noChangeAspect="1"/>
          </p:cNvPicPr>
          <p:nvPr/>
        </p:nvPicPr>
        <p:blipFill>
          <a:blip r:embed="rId5"/>
          <a:stretch>
            <a:fillRect/>
          </a:stretch>
        </p:blipFill>
        <p:spPr>
          <a:xfrm>
            <a:off x="2699815" y="5529723"/>
            <a:ext cx="6458851" cy="914528"/>
          </a:xfrm>
          <a:prstGeom prst="rect">
            <a:avLst/>
          </a:prstGeom>
        </p:spPr>
      </p:pic>
    </p:spTree>
    <p:extLst>
      <p:ext uri="{BB962C8B-B14F-4D97-AF65-F5344CB8AC3E}">
        <p14:creationId xmlns:p14="http://schemas.microsoft.com/office/powerpoint/2010/main" val="14929755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2F91E-6676-4DFC-BD02-D34CF973B850}"/>
              </a:ext>
            </a:extLst>
          </p:cNvPr>
          <p:cNvSpPr>
            <a:spLocks noGrp="1"/>
          </p:cNvSpPr>
          <p:nvPr>
            <p:ph type="title"/>
          </p:nvPr>
        </p:nvSpPr>
        <p:spPr>
          <a:xfrm>
            <a:off x="1305799" y="2806914"/>
            <a:ext cx="3142911" cy="542462"/>
          </a:xfrm>
        </p:spPr>
        <p:txBody>
          <a:bodyPr>
            <a:normAutofit fontScale="90000"/>
          </a:bodyPr>
          <a:lstStyle/>
          <a:p>
            <a:r>
              <a:rPr lang="en-US" b="0" i="0" dirty="0">
                <a:effectLst/>
                <a:latin typeface="Arial" panose="020B0604020202020204" pitchFamily="34" charset="0"/>
              </a:rPr>
              <a:t>CLI Profiles</a:t>
            </a:r>
            <a:endParaRPr lang="en-US" dirty="0"/>
          </a:p>
        </p:txBody>
      </p:sp>
      <p:pic>
        <p:nvPicPr>
          <p:cNvPr id="5" name="Content Placeholder 4">
            <a:extLst>
              <a:ext uri="{FF2B5EF4-FFF2-40B4-BE49-F238E27FC236}">
                <a16:creationId xmlns:a16="http://schemas.microsoft.com/office/drawing/2014/main" id="{43B328DA-10FE-46BF-9A40-C44D2E28652E}"/>
              </a:ext>
            </a:extLst>
          </p:cNvPr>
          <p:cNvPicPr>
            <a:picLocks noGrp="1" noChangeAspect="1"/>
          </p:cNvPicPr>
          <p:nvPr>
            <p:ph idx="1"/>
          </p:nvPr>
        </p:nvPicPr>
        <p:blipFill>
          <a:blip r:embed="rId2"/>
          <a:stretch>
            <a:fillRect/>
          </a:stretch>
        </p:blipFill>
        <p:spPr>
          <a:xfrm>
            <a:off x="5696283" y="181477"/>
            <a:ext cx="5379258" cy="6495045"/>
          </a:xfrm>
        </p:spPr>
      </p:pic>
    </p:spTree>
    <p:extLst>
      <p:ext uri="{BB962C8B-B14F-4D97-AF65-F5344CB8AC3E}">
        <p14:creationId xmlns:p14="http://schemas.microsoft.com/office/powerpoint/2010/main" val="25611443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908B2-96F5-46F4-800F-795B006C56AC}"/>
              </a:ext>
            </a:extLst>
          </p:cNvPr>
          <p:cNvSpPr>
            <a:spLocks noGrp="1"/>
          </p:cNvSpPr>
          <p:nvPr>
            <p:ph type="title"/>
          </p:nvPr>
        </p:nvSpPr>
        <p:spPr>
          <a:xfrm>
            <a:off x="1141413" y="916468"/>
            <a:ext cx="9905998" cy="1478570"/>
          </a:xfrm>
        </p:spPr>
        <p:txBody>
          <a:bodyPr/>
          <a:lstStyle/>
          <a:p>
            <a:endParaRPr lang="en-US"/>
          </a:p>
        </p:txBody>
      </p:sp>
      <p:pic>
        <p:nvPicPr>
          <p:cNvPr id="5" name="Content Placeholder 4">
            <a:extLst>
              <a:ext uri="{FF2B5EF4-FFF2-40B4-BE49-F238E27FC236}">
                <a16:creationId xmlns:a16="http://schemas.microsoft.com/office/drawing/2014/main" id="{D0F3077E-D91A-4303-8CEA-FEA3B3F6F33E}"/>
              </a:ext>
            </a:extLst>
          </p:cNvPr>
          <p:cNvPicPr>
            <a:picLocks noGrp="1" noChangeAspect="1"/>
          </p:cNvPicPr>
          <p:nvPr>
            <p:ph idx="1"/>
          </p:nvPr>
        </p:nvPicPr>
        <p:blipFill>
          <a:blip r:embed="rId2"/>
          <a:stretch>
            <a:fillRect/>
          </a:stretch>
        </p:blipFill>
        <p:spPr>
          <a:xfrm>
            <a:off x="1141413" y="916468"/>
            <a:ext cx="10094803" cy="2945254"/>
          </a:xfrm>
        </p:spPr>
      </p:pic>
      <p:pic>
        <p:nvPicPr>
          <p:cNvPr id="7" name="Picture 6">
            <a:extLst>
              <a:ext uri="{FF2B5EF4-FFF2-40B4-BE49-F238E27FC236}">
                <a16:creationId xmlns:a16="http://schemas.microsoft.com/office/drawing/2014/main" id="{3FDA39D0-9770-4AB3-A3FC-3F5FB0A28B51}"/>
              </a:ext>
            </a:extLst>
          </p:cNvPr>
          <p:cNvPicPr>
            <a:picLocks noChangeAspect="1"/>
          </p:cNvPicPr>
          <p:nvPr/>
        </p:nvPicPr>
        <p:blipFill>
          <a:blip r:embed="rId3"/>
          <a:stretch>
            <a:fillRect/>
          </a:stretch>
        </p:blipFill>
        <p:spPr>
          <a:xfrm>
            <a:off x="867488" y="4325420"/>
            <a:ext cx="10671224" cy="1534425"/>
          </a:xfrm>
          <a:prstGeom prst="rect">
            <a:avLst/>
          </a:prstGeom>
        </p:spPr>
      </p:pic>
    </p:spTree>
    <p:extLst>
      <p:ext uri="{BB962C8B-B14F-4D97-AF65-F5344CB8AC3E}">
        <p14:creationId xmlns:p14="http://schemas.microsoft.com/office/powerpoint/2010/main" val="27492126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50E9-A9B0-4CBD-BBE3-5D9F3866072C}"/>
              </a:ext>
            </a:extLst>
          </p:cNvPr>
          <p:cNvSpPr>
            <a:spLocks noGrp="1"/>
          </p:cNvSpPr>
          <p:nvPr>
            <p:ph type="title"/>
          </p:nvPr>
        </p:nvSpPr>
        <p:spPr/>
        <p:txBody>
          <a:bodyPr/>
          <a:lstStyle/>
          <a:p>
            <a:pPr algn="ctr"/>
            <a:r>
              <a:rPr lang="en-US" b="1"/>
              <a:t>OpenShift – CLI Operations </a:t>
            </a:r>
          </a:p>
        </p:txBody>
      </p:sp>
      <p:sp>
        <p:nvSpPr>
          <p:cNvPr id="3" name="Content Placeholder 2">
            <a:extLst>
              <a:ext uri="{FF2B5EF4-FFF2-40B4-BE49-F238E27FC236}">
                <a16:creationId xmlns:a16="http://schemas.microsoft.com/office/drawing/2014/main" id="{B3D05EFF-FBF0-4C16-BE67-9FF2225F5CFA}"/>
              </a:ext>
            </a:extLst>
          </p:cNvPr>
          <p:cNvSpPr>
            <a:spLocks noGrp="1"/>
          </p:cNvSpPr>
          <p:nvPr>
            <p:ph idx="1"/>
          </p:nvPr>
        </p:nvSpPr>
        <p:spPr/>
        <p:txBody>
          <a:bodyPr/>
          <a:lstStyle/>
          <a:p>
            <a:r>
              <a:rPr lang="en-US"/>
              <a:t>OpenShift CLI is capable of performing all basic and advance configuration, management , addition, and deployment of applications. </a:t>
            </a:r>
          </a:p>
          <a:p>
            <a:r>
              <a:rPr lang="en-US"/>
              <a:t>We can perform different kinds of operations using OC commands. This client helps you develop, build, deploy, and run your applications on any OpenShift or Kubernetes compatible platform.</a:t>
            </a:r>
          </a:p>
          <a:p>
            <a:r>
              <a:rPr lang="en-US"/>
              <a:t>It also includes the administrative commands for managing a cluster under the '</a:t>
            </a:r>
            <a:r>
              <a:rPr lang="en-US" err="1"/>
              <a:t>adm</a:t>
            </a:r>
            <a:r>
              <a:rPr lang="en-US"/>
              <a:t>' subcommand.</a:t>
            </a:r>
          </a:p>
        </p:txBody>
      </p:sp>
    </p:spTree>
    <p:extLst>
      <p:ext uri="{BB962C8B-B14F-4D97-AF65-F5344CB8AC3E}">
        <p14:creationId xmlns:p14="http://schemas.microsoft.com/office/powerpoint/2010/main" val="34184806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95FD9-1E61-4382-BD54-9D3D5B0EA1B7}"/>
              </a:ext>
            </a:extLst>
          </p:cNvPr>
          <p:cNvSpPr>
            <a:spLocks noGrp="1"/>
          </p:cNvSpPr>
          <p:nvPr>
            <p:ph type="title"/>
          </p:nvPr>
        </p:nvSpPr>
        <p:spPr>
          <a:xfrm>
            <a:off x="838199" y="291090"/>
            <a:ext cx="10515599" cy="932688"/>
          </a:xfrm>
        </p:spPr>
        <p:txBody>
          <a:bodyPr vert="horz" lIns="91440" tIns="45720" rIns="91440" bIns="45720" rtlCol="0" anchor="b">
            <a:normAutofit/>
          </a:bodyPr>
          <a:lstStyle/>
          <a:p>
            <a:pPr algn="ctr"/>
            <a:r>
              <a:rPr lang="en-US" sz="5400" b="1" kern="1200">
                <a:solidFill>
                  <a:schemeClr val="tx1"/>
                </a:solidFill>
                <a:latin typeface="+mj-lt"/>
                <a:ea typeface="+mj-ea"/>
                <a:cs typeface="+mj-cs"/>
              </a:rPr>
              <a:t>Basic Commands</a:t>
            </a:r>
          </a:p>
        </p:txBody>
      </p:sp>
      <p:pic>
        <p:nvPicPr>
          <p:cNvPr id="5" name="Content Placeholder 4">
            <a:extLst>
              <a:ext uri="{FF2B5EF4-FFF2-40B4-BE49-F238E27FC236}">
                <a16:creationId xmlns:a16="http://schemas.microsoft.com/office/drawing/2014/main" id="{E80A1AFD-EA6D-487C-A854-63480FFDE713}"/>
              </a:ext>
            </a:extLst>
          </p:cNvPr>
          <p:cNvPicPr>
            <a:picLocks noGrp="1" noChangeAspect="1"/>
          </p:cNvPicPr>
          <p:nvPr>
            <p:ph idx="1"/>
          </p:nvPr>
        </p:nvPicPr>
        <p:blipFill>
          <a:blip r:embed="rId2"/>
          <a:stretch>
            <a:fillRect/>
          </a:stretch>
        </p:blipFill>
        <p:spPr>
          <a:xfrm>
            <a:off x="590442" y="1628121"/>
            <a:ext cx="11011116" cy="4239280"/>
          </a:xfrm>
          <a:prstGeom prst="rect">
            <a:avLst/>
          </a:prstGeom>
        </p:spPr>
      </p:pic>
    </p:spTree>
    <p:extLst>
      <p:ext uri="{BB962C8B-B14F-4D97-AF65-F5344CB8AC3E}">
        <p14:creationId xmlns:p14="http://schemas.microsoft.com/office/powerpoint/2010/main" val="2784074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578A8CE-5475-4F8C-9C93-247E63EC86F5}"/>
              </a:ext>
            </a:extLst>
          </p:cNvPr>
          <p:cNvSpPr txBox="1"/>
          <p:nvPr/>
        </p:nvSpPr>
        <p:spPr>
          <a:xfrm>
            <a:off x="2425824" y="193885"/>
            <a:ext cx="9477375" cy="400110"/>
          </a:xfrm>
          <a:prstGeom prst="rect">
            <a:avLst/>
          </a:prstGeom>
          <a:noFill/>
        </p:spPr>
        <p:txBody>
          <a:bodyPr wrap="square">
            <a:spAutoFit/>
          </a:bodyPr>
          <a:lstStyle/>
          <a:p>
            <a:r>
              <a:rPr lang="en-US" sz="2000" b="0" i="0" u="none" strike="noStrike" baseline="0" dirty="0">
                <a:latin typeface="Verdana" panose="020B0604030504040204" pitchFamily="34" charset="0"/>
              </a:rPr>
              <a:t>Create a routing for service using the following code. </a:t>
            </a:r>
            <a:endParaRPr lang="en-US" sz="2000" dirty="0"/>
          </a:p>
        </p:txBody>
      </p:sp>
      <p:pic>
        <p:nvPicPr>
          <p:cNvPr id="5" name="Picture 4">
            <a:extLst>
              <a:ext uri="{FF2B5EF4-FFF2-40B4-BE49-F238E27FC236}">
                <a16:creationId xmlns:a16="http://schemas.microsoft.com/office/drawing/2014/main" id="{70BDDE20-A2E0-4CEE-B4A0-3F5B149CE911}"/>
              </a:ext>
            </a:extLst>
          </p:cNvPr>
          <p:cNvPicPr>
            <a:picLocks noChangeAspect="1"/>
          </p:cNvPicPr>
          <p:nvPr/>
        </p:nvPicPr>
        <p:blipFill>
          <a:blip r:embed="rId2"/>
          <a:stretch>
            <a:fillRect/>
          </a:stretch>
        </p:blipFill>
        <p:spPr>
          <a:xfrm>
            <a:off x="2532580" y="731640"/>
            <a:ext cx="6827178" cy="5394720"/>
          </a:xfrm>
          <a:prstGeom prst="rect">
            <a:avLst/>
          </a:prstGeom>
        </p:spPr>
      </p:pic>
      <p:sp>
        <p:nvSpPr>
          <p:cNvPr id="7" name="TextBox 6">
            <a:extLst>
              <a:ext uri="{FF2B5EF4-FFF2-40B4-BE49-F238E27FC236}">
                <a16:creationId xmlns:a16="http://schemas.microsoft.com/office/drawing/2014/main" id="{C741EF48-AAA7-4E5D-9B9B-FD43EC2E86F3}"/>
              </a:ext>
            </a:extLst>
          </p:cNvPr>
          <p:cNvSpPr txBox="1"/>
          <p:nvPr/>
        </p:nvSpPr>
        <p:spPr>
          <a:xfrm>
            <a:off x="349321" y="6264005"/>
            <a:ext cx="12082410" cy="400110"/>
          </a:xfrm>
          <a:prstGeom prst="rect">
            <a:avLst/>
          </a:prstGeom>
          <a:noFill/>
        </p:spPr>
        <p:txBody>
          <a:bodyPr wrap="square">
            <a:spAutoFit/>
          </a:bodyPr>
          <a:lstStyle/>
          <a:p>
            <a:r>
              <a:rPr lang="en-US" sz="2000" b="0" i="0" u="none" strike="noStrike" baseline="0" dirty="0">
                <a:latin typeface="Verdana" panose="020B0604030504040204" pitchFamily="34" charset="0"/>
              </a:rPr>
              <a:t>When OC command is used to create a route, a new instance of route resource is created. </a:t>
            </a:r>
            <a:endParaRPr lang="en-US" sz="2000" dirty="0"/>
          </a:p>
        </p:txBody>
      </p:sp>
    </p:spTree>
    <p:extLst>
      <p:ext uri="{BB962C8B-B14F-4D97-AF65-F5344CB8AC3E}">
        <p14:creationId xmlns:p14="http://schemas.microsoft.com/office/powerpoint/2010/main" val="149808465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151B1-357F-4D75-9F2C-10EB203F759F}"/>
              </a:ext>
            </a:extLst>
          </p:cNvPr>
          <p:cNvSpPr>
            <a:spLocks noGrp="1"/>
          </p:cNvSpPr>
          <p:nvPr>
            <p:ph type="title"/>
          </p:nvPr>
        </p:nvSpPr>
        <p:spPr/>
        <p:txBody>
          <a:bodyPr/>
          <a:lstStyle/>
          <a:p>
            <a:pPr algn="ctr"/>
            <a:r>
              <a:rPr lang="en-US" b="1"/>
              <a:t>Build and Deploy Commands</a:t>
            </a:r>
          </a:p>
        </p:txBody>
      </p:sp>
      <p:pic>
        <p:nvPicPr>
          <p:cNvPr id="5" name="Content Placeholder 4">
            <a:extLst>
              <a:ext uri="{FF2B5EF4-FFF2-40B4-BE49-F238E27FC236}">
                <a16:creationId xmlns:a16="http://schemas.microsoft.com/office/drawing/2014/main" id="{6795FD18-CDC3-4694-AB9E-CE5AA41F2978}"/>
              </a:ext>
            </a:extLst>
          </p:cNvPr>
          <p:cNvPicPr>
            <a:picLocks noGrp="1" noChangeAspect="1"/>
          </p:cNvPicPr>
          <p:nvPr>
            <p:ph idx="1"/>
          </p:nvPr>
        </p:nvPicPr>
        <p:blipFill>
          <a:blip r:embed="rId2"/>
          <a:stretch>
            <a:fillRect/>
          </a:stretch>
        </p:blipFill>
        <p:spPr>
          <a:xfrm>
            <a:off x="1746250" y="2558256"/>
            <a:ext cx="8696325" cy="2924175"/>
          </a:xfrm>
        </p:spPr>
      </p:pic>
    </p:spTree>
    <p:extLst>
      <p:ext uri="{BB962C8B-B14F-4D97-AF65-F5344CB8AC3E}">
        <p14:creationId xmlns:p14="http://schemas.microsoft.com/office/powerpoint/2010/main" val="365929185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2E8CA-EE39-4D16-89D0-44B79B1C1ACD}"/>
              </a:ext>
            </a:extLst>
          </p:cNvPr>
          <p:cNvSpPr>
            <a:spLocks noGrp="1"/>
          </p:cNvSpPr>
          <p:nvPr>
            <p:ph type="title"/>
          </p:nvPr>
        </p:nvSpPr>
        <p:spPr/>
        <p:txBody>
          <a:bodyPr/>
          <a:lstStyle/>
          <a:p>
            <a:pPr algn="ctr"/>
            <a:r>
              <a:rPr lang="en-US" b="1"/>
              <a:t>Application Management Commands</a:t>
            </a:r>
          </a:p>
        </p:txBody>
      </p:sp>
      <p:pic>
        <p:nvPicPr>
          <p:cNvPr id="5" name="Content Placeholder 4">
            <a:extLst>
              <a:ext uri="{FF2B5EF4-FFF2-40B4-BE49-F238E27FC236}">
                <a16:creationId xmlns:a16="http://schemas.microsoft.com/office/drawing/2014/main" id="{113E08CE-7349-4183-AFC8-E2AD4E031BBE}"/>
              </a:ext>
            </a:extLst>
          </p:cNvPr>
          <p:cNvPicPr>
            <a:picLocks noGrp="1" noChangeAspect="1"/>
          </p:cNvPicPr>
          <p:nvPr>
            <p:ph idx="1"/>
          </p:nvPr>
        </p:nvPicPr>
        <p:blipFill>
          <a:blip r:embed="rId2"/>
          <a:stretch>
            <a:fillRect/>
          </a:stretch>
        </p:blipFill>
        <p:spPr>
          <a:xfrm>
            <a:off x="1498600" y="1825625"/>
            <a:ext cx="9004300" cy="4351338"/>
          </a:xfrm>
        </p:spPr>
      </p:pic>
    </p:spTree>
    <p:extLst>
      <p:ext uri="{BB962C8B-B14F-4D97-AF65-F5344CB8AC3E}">
        <p14:creationId xmlns:p14="http://schemas.microsoft.com/office/powerpoint/2010/main" val="160863445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399D3-0214-44C7-B185-02EC0C070342}"/>
              </a:ext>
            </a:extLst>
          </p:cNvPr>
          <p:cNvSpPr>
            <a:spLocks noGrp="1"/>
          </p:cNvSpPr>
          <p:nvPr>
            <p:ph type="title"/>
          </p:nvPr>
        </p:nvSpPr>
        <p:spPr>
          <a:xfrm>
            <a:off x="1684658" y="938362"/>
            <a:ext cx="8819509" cy="932688"/>
          </a:xfrm>
        </p:spPr>
        <p:txBody>
          <a:bodyPr vert="horz" lIns="91440" tIns="45720" rIns="91440" bIns="45720" rtlCol="0" anchor="b">
            <a:normAutofit fontScale="90000"/>
          </a:bodyPr>
          <a:lstStyle/>
          <a:p>
            <a:pPr algn="ctr"/>
            <a:r>
              <a:rPr lang="en-US" sz="4600" b="1" kern="1200" dirty="0">
                <a:solidFill>
                  <a:schemeClr val="tx1"/>
                </a:solidFill>
                <a:latin typeface="+mj-lt"/>
                <a:ea typeface="+mj-ea"/>
                <a:cs typeface="+mj-cs"/>
              </a:rPr>
              <a:t>Troubleshooting and Debugging Commands</a:t>
            </a:r>
          </a:p>
        </p:txBody>
      </p:sp>
      <p:pic>
        <p:nvPicPr>
          <p:cNvPr id="5" name="Content Placeholder 4">
            <a:extLst>
              <a:ext uri="{FF2B5EF4-FFF2-40B4-BE49-F238E27FC236}">
                <a16:creationId xmlns:a16="http://schemas.microsoft.com/office/drawing/2014/main" id="{71CC0C4D-6A30-42C0-B7C8-D43D980FEEA0}"/>
              </a:ext>
            </a:extLst>
          </p:cNvPr>
          <p:cNvPicPr>
            <a:picLocks noGrp="1" noChangeAspect="1"/>
          </p:cNvPicPr>
          <p:nvPr>
            <p:ph idx="1"/>
          </p:nvPr>
        </p:nvPicPr>
        <p:blipFill>
          <a:blip r:embed="rId2"/>
          <a:stretch>
            <a:fillRect/>
          </a:stretch>
        </p:blipFill>
        <p:spPr>
          <a:xfrm>
            <a:off x="1968275" y="2249488"/>
            <a:ext cx="8252276" cy="3541712"/>
          </a:xfrm>
          <a:prstGeom prst="rect">
            <a:avLst/>
          </a:prstGeom>
        </p:spPr>
      </p:pic>
    </p:spTree>
    <p:extLst>
      <p:ext uri="{BB962C8B-B14F-4D97-AF65-F5344CB8AC3E}">
        <p14:creationId xmlns:p14="http://schemas.microsoft.com/office/powerpoint/2010/main" val="22947084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9CD07-6F6A-474D-9803-4E6CB4126149}"/>
              </a:ext>
            </a:extLst>
          </p:cNvPr>
          <p:cNvSpPr>
            <a:spLocks noGrp="1"/>
          </p:cNvSpPr>
          <p:nvPr>
            <p:ph type="title"/>
          </p:nvPr>
        </p:nvSpPr>
        <p:spPr/>
        <p:txBody>
          <a:bodyPr/>
          <a:lstStyle/>
          <a:p>
            <a:pPr algn="ctr"/>
            <a:r>
              <a:rPr lang="en-US" b="1"/>
              <a:t>Setting Commands</a:t>
            </a:r>
          </a:p>
        </p:txBody>
      </p:sp>
      <p:pic>
        <p:nvPicPr>
          <p:cNvPr id="5" name="Content Placeholder 4">
            <a:extLst>
              <a:ext uri="{FF2B5EF4-FFF2-40B4-BE49-F238E27FC236}">
                <a16:creationId xmlns:a16="http://schemas.microsoft.com/office/drawing/2014/main" id="{1F9081DE-6727-4B95-8267-95EA5DEE553E}"/>
              </a:ext>
            </a:extLst>
          </p:cNvPr>
          <p:cNvPicPr>
            <a:picLocks noGrp="1" noChangeAspect="1"/>
          </p:cNvPicPr>
          <p:nvPr>
            <p:ph idx="1"/>
          </p:nvPr>
        </p:nvPicPr>
        <p:blipFill>
          <a:blip r:embed="rId2"/>
          <a:stretch>
            <a:fillRect/>
          </a:stretch>
        </p:blipFill>
        <p:spPr>
          <a:xfrm>
            <a:off x="1312717" y="2286000"/>
            <a:ext cx="9212408" cy="2539207"/>
          </a:xfrm>
        </p:spPr>
      </p:pic>
    </p:spTree>
    <p:extLst>
      <p:ext uri="{BB962C8B-B14F-4D97-AF65-F5344CB8AC3E}">
        <p14:creationId xmlns:p14="http://schemas.microsoft.com/office/powerpoint/2010/main" val="24705962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27716-FBA0-4471-8C46-C16288AD1372}"/>
              </a:ext>
            </a:extLst>
          </p:cNvPr>
          <p:cNvSpPr>
            <a:spLocks noGrp="1"/>
          </p:cNvSpPr>
          <p:nvPr>
            <p:ph type="title"/>
          </p:nvPr>
        </p:nvSpPr>
        <p:spPr/>
        <p:txBody>
          <a:bodyPr/>
          <a:lstStyle/>
          <a:p>
            <a:pPr algn="ctr"/>
            <a:r>
              <a:rPr lang="en-US" b="1"/>
              <a:t>OpenShift – Clusters </a:t>
            </a:r>
          </a:p>
        </p:txBody>
      </p:sp>
      <p:sp>
        <p:nvSpPr>
          <p:cNvPr id="3" name="Content Placeholder 2">
            <a:extLst>
              <a:ext uri="{FF2B5EF4-FFF2-40B4-BE49-F238E27FC236}">
                <a16:creationId xmlns:a16="http://schemas.microsoft.com/office/drawing/2014/main" id="{F31B0C9B-E42D-49C9-98BC-FA632E71698F}"/>
              </a:ext>
            </a:extLst>
          </p:cNvPr>
          <p:cNvSpPr>
            <a:spLocks noGrp="1"/>
          </p:cNvSpPr>
          <p:nvPr>
            <p:ph idx="1"/>
          </p:nvPr>
        </p:nvSpPr>
        <p:spPr/>
        <p:txBody>
          <a:bodyPr>
            <a:normAutofit fontScale="92500" lnSpcReduction="10000"/>
          </a:bodyPr>
          <a:lstStyle/>
          <a:p>
            <a:pPr algn="just"/>
            <a:r>
              <a:rPr lang="en-US"/>
              <a:t>OpenShift uses two installation methods of setting up OpenShift cluster. </a:t>
            </a:r>
          </a:p>
          <a:p>
            <a:pPr lvl="1" algn="just"/>
            <a:r>
              <a:rPr lang="en-US"/>
              <a:t>Quick installation method </a:t>
            </a:r>
          </a:p>
          <a:p>
            <a:pPr lvl="1" algn="just"/>
            <a:r>
              <a:rPr lang="en-US"/>
              <a:t>Advanced configuration method					</a:t>
            </a:r>
          </a:p>
          <a:p>
            <a:pPr algn="just"/>
            <a:r>
              <a:rPr lang="en-US"/>
              <a:t>Setting Up Cluster</a:t>
            </a:r>
          </a:p>
          <a:p>
            <a:pPr lvl="1" algn="just"/>
            <a:r>
              <a:rPr lang="en-US" b="1"/>
              <a:t>Quick Installation Method </a:t>
            </a:r>
          </a:p>
          <a:p>
            <a:pPr lvl="2" algn="just"/>
            <a:r>
              <a:rPr lang="en-US"/>
              <a:t>This method is used for running a quick unattained cluster setup configuration. In order to use this method, we need to first install the installer. This can be done by running the following command</a:t>
            </a:r>
          </a:p>
          <a:p>
            <a:pPr marL="457200" lvl="1" indent="0">
              <a:buNone/>
            </a:pPr>
            <a:endParaRPr lang="en-US"/>
          </a:p>
          <a:p>
            <a:pPr marL="457200" lvl="1" indent="0">
              <a:buNone/>
            </a:pPr>
            <a:r>
              <a:rPr lang="en-US"/>
              <a:t>	</a:t>
            </a:r>
          </a:p>
        </p:txBody>
      </p:sp>
      <p:pic>
        <p:nvPicPr>
          <p:cNvPr id="5" name="Picture 4">
            <a:extLst>
              <a:ext uri="{FF2B5EF4-FFF2-40B4-BE49-F238E27FC236}">
                <a16:creationId xmlns:a16="http://schemas.microsoft.com/office/drawing/2014/main" id="{2EAE0BBE-F13D-4975-B0B6-3064CA2D63A3}"/>
              </a:ext>
            </a:extLst>
          </p:cNvPr>
          <p:cNvPicPr>
            <a:picLocks noChangeAspect="1"/>
          </p:cNvPicPr>
          <p:nvPr/>
        </p:nvPicPr>
        <p:blipFill>
          <a:blip r:embed="rId2"/>
          <a:stretch>
            <a:fillRect/>
          </a:stretch>
        </p:blipFill>
        <p:spPr>
          <a:xfrm>
            <a:off x="1895475" y="5473700"/>
            <a:ext cx="8858250" cy="590550"/>
          </a:xfrm>
          <a:prstGeom prst="rect">
            <a:avLst/>
          </a:prstGeom>
        </p:spPr>
      </p:pic>
    </p:spTree>
    <p:extLst>
      <p:ext uri="{BB962C8B-B14F-4D97-AF65-F5344CB8AC3E}">
        <p14:creationId xmlns:p14="http://schemas.microsoft.com/office/powerpoint/2010/main" val="387620315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35FC09-673E-412B-818B-A7BB9ABE10FC}"/>
              </a:ext>
            </a:extLst>
          </p:cNvPr>
          <p:cNvSpPr>
            <a:spLocks noGrp="1"/>
          </p:cNvSpPr>
          <p:nvPr>
            <p:ph idx="1"/>
          </p:nvPr>
        </p:nvSpPr>
        <p:spPr>
          <a:xfrm>
            <a:off x="838200" y="584200"/>
            <a:ext cx="10515600" cy="5592763"/>
          </a:xfrm>
        </p:spPr>
        <p:txBody>
          <a:bodyPr/>
          <a:lstStyle/>
          <a:p>
            <a:r>
              <a:rPr lang="en-US" b="1"/>
              <a:t>Advanced Installation </a:t>
            </a:r>
          </a:p>
          <a:p>
            <a:pPr lvl="1" algn="just"/>
            <a:r>
              <a:rPr lang="en-US"/>
              <a:t>Advanced installation is completely based on Ansible configuration wherein the complete host configuration and variables definition regarding master and node configuration is present. This contains all the details regarding the configuration. Once we have the setup and the playbook is ready, we can simply run the following command to setup the cluster. </a:t>
            </a:r>
          </a:p>
        </p:txBody>
      </p:sp>
      <p:pic>
        <p:nvPicPr>
          <p:cNvPr id="5" name="Picture 4">
            <a:extLst>
              <a:ext uri="{FF2B5EF4-FFF2-40B4-BE49-F238E27FC236}">
                <a16:creationId xmlns:a16="http://schemas.microsoft.com/office/drawing/2014/main" id="{4D90FF69-AB64-4FDA-ADE9-B9C36874F2B5}"/>
              </a:ext>
            </a:extLst>
          </p:cNvPr>
          <p:cNvPicPr>
            <a:picLocks noChangeAspect="1"/>
          </p:cNvPicPr>
          <p:nvPr/>
        </p:nvPicPr>
        <p:blipFill>
          <a:blip r:embed="rId2"/>
          <a:stretch>
            <a:fillRect/>
          </a:stretch>
        </p:blipFill>
        <p:spPr>
          <a:xfrm>
            <a:off x="1830387" y="3019425"/>
            <a:ext cx="8810625" cy="819150"/>
          </a:xfrm>
          <a:prstGeom prst="rect">
            <a:avLst/>
          </a:prstGeom>
        </p:spPr>
      </p:pic>
    </p:spTree>
    <p:extLst>
      <p:ext uri="{BB962C8B-B14F-4D97-AF65-F5344CB8AC3E}">
        <p14:creationId xmlns:p14="http://schemas.microsoft.com/office/powerpoint/2010/main" val="19468047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54828-6B05-4908-A258-BB96DCF7C50E}"/>
              </a:ext>
            </a:extLst>
          </p:cNvPr>
          <p:cNvSpPr>
            <a:spLocks noGrp="1"/>
          </p:cNvSpPr>
          <p:nvPr>
            <p:ph type="title"/>
          </p:nvPr>
        </p:nvSpPr>
        <p:spPr/>
        <p:txBody>
          <a:bodyPr/>
          <a:lstStyle/>
          <a:p>
            <a:pPr algn="ctr"/>
            <a:r>
              <a:rPr lang="en-US" b="1"/>
              <a:t>Managing Cluster Logs</a:t>
            </a:r>
          </a:p>
        </p:txBody>
      </p:sp>
      <p:sp>
        <p:nvSpPr>
          <p:cNvPr id="3" name="Content Placeholder 2">
            <a:extLst>
              <a:ext uri="{FF2B5EF4-FFF2-40B4-BE49-F238E27FC236}">
                <a16:creationId xmlns:a16="http://schemas.microsoft.com/office/drawing/2014/main" id="{15F3A3DE-BDDC-4863-9D64-0EF2D25363CA}"/>
              </a:ext>
            </a:extLst>
          </p:cNvPr>
          <p:cNvSpPr>
            <a:spLocks noGrp="1"/>
          </p:cNvSpPr>
          <p:nvPr>
            <p:ph idx="1"/>
          </p:nvPr>
        </p:nvSpPr>
        <p:spPr/>
        <p:txBody>
          <a:bodyPr>
            <a:normAutofit fontScale="85000" lnSpcReduction="20000"/>
          </a:bodyPr>
          <a:lstStyle/>
          <a:p>
            <a:r>
              <a:rPr lang="en-US"/>
              <a:t>OpenShift cluster log is nothing but the logs which are getting generated from the master and the node machines of cluster. These can manage any kind of log, starting from server log, master log, container log, pod log, </a:t>
            </a:r>
            <a:r>
              <a:rPr lang="en-US" err="1"/>
              <a:t>etc</a:t>
            </a:r>
            <a:r>
              <a:rPr lang="en-US"/>
              <a:t> . There are multiple technologies and applications present for container log management. </a:t>
            </a:r>
          </a:p>
          <a:p>
            <a:r>
              <a:rPr lang="en-US"/>
              <a:t>Few of the tools are as listed, which can be implemented for log management.</a:t>
            </a:r>
          </a:p>
          <a:p>
            <a:pPr lvl="1"/>
            <a:r>
              <a:rPr lang="en-US" err="1"/>
              <a:t>Fluentd</a:t>
            </a:r>
            <a:endParaRPr lang="en-US"/>
          </a:p>
          <a:p>
            <a:pPr lvl="1"/>
            <a:r>
              <a:rPr lang="en-US"/>
              <a:t>ELK</a:t>
            </a:r>
          </a:p>
          <a:p>
            <a:pPr lvl="1"/>
            <a:r>
              <a:rPr lang="en-US" err="1"/>
              <a:t>Kabna</a:t>
            </a:r>
            <a:endParaRPr lang="en-US"/>
          </a:p>
          <a:p>
            <a:pPr lvl="1"/>
            <a:r>
              <a:rPr lang="en-US"/>
              <a:t>Nagios</a:t>
            </a:r>
          </a:p>
          <a:p>
            <a:pPr lvl="1"/>
            <a:r>
              <a:rPr lang="en-US"/>
              <a:t>Splunk</a:t>
            </a:r>
          </a:p>
        </p:txBody>
      </p:sp>
    </p:spTree>
    <p:extLst>
      <p:ext uri="{BB962C8B-B14F-4D97-AF65-F5344CB8AC3E}">
        <p14:creationId xmlns:p14="http://schemas.microsoft.com/office/powerpoint/2010/main" val="100831713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29A7C-FF95-4EA4-9A77-CE998191C5F7}"/>
              </a:ext>
            </a:extLst>
          </p:cNvPr>
          <p:cNvSpPr>
            <a:spLocks noGrp="1"/>
          </p:cNvSpPr>
          <p:nvPr>
            <p:ph type="title"/>
          </p:nvPr>
        </p:nvSpPr>
        <p:spPr/>
        <p:txBody>
          <a:bodyPr/>
          <a:lstStyle/>
          <a:p>
            <a:pPr algn="ctr"/>
            <a:r>
              <a:rPr lang="en-US" b="1"/>
              <a:t>Upgrading a Cluster</a:t>
            </a:r>
          </a:p>
        </p:txBody>
      </p:sp>
      <p:sp>
        <p:nvSpPr>
          <p:cNvPr id="3" name="Content Placeholder 2">
            <a:extLst>
              <a:ext uri="{FF2B5EF4-FFF2-40B4-BE49-F238E27FC236}">
                <a16:creationId xmlns:a16="http://schemas.microsoft.com/office/drawing/2014/main" id="{325AF935-AB02-4050-A0AB-B8507EF4AF1F}"/>
              </a:ext>
            </a:extLst>
          </p:cNvPr>
          <p:cNvSpPr>
            <a:spLocks noGrp="1"/>
          </p:cNvSpPr>
          <p:nvPr>
            <p:ph idx="1"/>
          </p:nvPr>
        </p:nvSpPr>
        <p:spPr/>
        <p:txBody>
          <a:bodyPr>
            <a:normAutofit fontScale="92500" lnSpcReduction="20000"/>
          </a:bodyPr>
          <a:lstStyle/>
          <a:p>
            <a:r>
              <a:rPr lang="en-US"/>
              <a:t>Upgradation of the cluster involves upgrading multiple things within the cluster and getting the cluster updated with new components and upgrades. This involves –</a:t>
            </a:r>
          </a:p>
          <a:p>
            <a:pPr lvl="1"/>
            <a:r>
              <a:rPr lang="en-US"/>
              <a:t>Upgradation of master components</a:t>
            </a:r>
          </a:p>
          <a:p>
            <a:pPr lvl="1"/>
            <a:r>
              <a:rPr lang="en-US"/>
              <a:t>Upgradation of node components</a:t>
            </a:r>
          </a:p>
          <a:p>
            <a:pPr lvl="1"/>
            <a:r>
              <a:rPr lang="en-US"/>
              <a:t>Upgradation of policies </a:t>
            </a:r>
          </a:p>
          <a:p>
            <a:pPr lvl="1"/>
            <a:r>
              <a:rPr lang="en-US"/>
              <a:t>Upgradation of routes</a:t>
            </a:r>
          </a:p>
          <a:p>
            <a:pPr lvl="1"/>
            <a:r>
              <a:rPr lang="en-US"/>
              <a:t>Upgradation of image stream</a:t>
            </a:r>
          </a:p>
          <a:p>
            <a:r>
              <a:rPr lang="en-US"/>
              <a:t>In order to perform all these upgrades, we need to first get quick installers or utils in place.</a:t>
            </a:r>
          </a:p>
        </p:txBody>
      </p:sp>
    </p:spTree>
    <p:extLst>
      <p:ext uri="{BB962C8B-B14F-4D97-AF65-F5344CB8AC3E}">
        <p14:creationId xmlns:p14="http://schemas.microsoft.com/office/powerpoint/2010/main" val="83140908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2522541-0E69-4DD9-B7A0-1F9E8810360F}"/>
              </a:ext>
            </a:extLst>
          </p:cNvPr>
          <p:cNvSpPr/>
          <p:nvPr/>
        </p:nvSpPr>
        <p:spPr>
          <a:xfrm>
            <a:off x="2817255" y="1875134"/>
            <a:ext cx="6557490" cy="2800767"/>
          </a:xfrm>
          <a:prstGeom prst="rect">
            <a:avLst/>
          </a:prstGeom>
          <a:noFill/>
        </p:spPr>
        <p:txBody>
          <a:bodyPr wrap="square" lIns="91440" tIns="45720" rIns="91440" bIns="45720">
            <a:spAutoFit/>
          </a:bodyPr>
          <a:lstStyle/>
          <a:p>
            <a:pPr algn="ctr"/>
            <a:r>
              <a:rPr lang="en-US" sz="8800">
                <a:ln w="0"/>
                <a:effectLst>
                  <a:reflection blurRad="6350" stA="53000" endA="300" endPos="35500" dir="5400000" sy="-90000" algn="bl" rotWithShape="0"/>
                </a:effectLst>
              </a:rPr>
              <a:t>THANK</a:t>
            </a:r>
          </a:p>
          <a:p>
            <a:pPr algn="ctr"/>
            <a:r>
              <a:rPr lang="en-US" sz="8800">
                <a:ln w="0"/>
                <a:effectLst>
                  <a:reflection blurRad="6350" stA="53000" endA="300" endPos="35500" dir="5400000" sy="-90000" algn="bl" rotWithShape="0"/>
                </a:effectLst>
              </a:rPr>
              <a:t>YOU</a:t>
            </a:r>
          </a:p>
        </p:txBody>
      </p:sp>
    </p:spTree>
    <p:extLst>
      <p:ext uri="{BB962C8B-B14F-4D97-AF65-F5344CB8AC3E}">
        <p14:creationId xmlns:p14="http://schemas.microsoft.com/office/powerpoint/2010/main" val="7406603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75675C-2984-47FD-A06B-88806ABC4E4F}"/>
              </a:ext>
            </a:extLst>
          </p:cNvPr>
          <p:cNvSpPr txBox="1"/>
          <p:nvPr/>
        </p:nvSpPr>
        <p:spPr>
          <a:xfrm>
            <a:off x="2229598" y="320591"/>
            <a:ext cx="1722527" cy="461665"/>
          </a:xfrm>
          <a:prstGeom prst="rect">
            <a:avLst/>
          </a:prstGeom>
          <a:noFill/>
        </p:spPr>
        <p:txBody>
          <a:bodyPr wrap="square">
            <a:spAutoFit/>
          </a:bodyPr>
          <a:lstStyle/>
          <a:p>
            <a:r>
              <a:rPr lang="en-US" sz="2400" b="1" i="0" u="none" strike="noStrike" baseline="0" dirty="0">
                <a:latin typeface="Arial" panose="020B0604020202020204" pitchFamily="34" charset="0"/>
              </a:rPr>
              <a:t>Templates</a:t>
            </a:r>
            <a:r>
              <a:rPr lang="en-US" sz="1800" b="1" i="0" u="none" strike="noStrike" baseline="0" dirty="0">
                <a:latin typeface="Arial" panose="020B0604020202020204" pitchFamily="34" charset="0"/>
              </a:rPr>
              <a:t> </a:t>
            </a:r>
            <a:endParaRPr lang="en-US" dirty="0"/>
          </a:p>
        </p:txBody>
      </p:sp>
      <p:sp>
        <p:nvSpPr>
          <p:cNvPr id="5" name="TextBox 4">
            <a:extLst>
              <a:ext uri="{FF2B5EF4-FFF2-40B4-BE49-F238E27FC236}">
                <a16:creationId xmlns:a16="http://schemas.microsoft.com/office/drawing/2014/main" id="{234895AC-38F4-43AE-80FF-09B8C9EA4A45}"/>
              </a:ext>
            </a:extLst>
          </p:cNvPr>
          <p:cNvSpPr txBox="1"/>
          <p:nvPr/>
        </p:nvSpPr>
        <p:spPr>
          <a:xfrm>
            <a:off x="239784" y="982041"/>
            <a:ext cx="5702157" cy="5324535"/>
          </a:xfrm>
          <a:prstGeom prst="rect">
            <a:avLst/>
          </a:prstGeom>
          <a:noFill/>
        </p:spPr>
        <p:txBody>
          <a:bodyPr wrap="square">
            <a:spAutoFit/>
          </a:bodyPr>
          <a:lstStyle/>
          <a:p>
            <a:pPr marL="285750" indent="-285750" algn="just">
              <a:buFont typeface="Wingdings" panose="05000000000000000000" pitchFamily="2" charset="2"/>
              <a:buChar char="q"/>
            </a:pPr>
            <a:r>
              <a:rPr lang="en-US" sz="2000" b="0" i="0" u="none" strike="noStrike" baseline="0" dirty="0">
                <a:latin typeface="Verdana" panose="020B0604030504040204" pitchFamily="34" charset="0"/>
              </a:rPr>
              <a:t>Templates are defined as a standard object in OpenShift which can be used multiple times. </a:t>
            </a:r>
          </a:p>
          <a:p>
            <a:pPr algn="just"/>
            <a:endParaRPr lang="en-US" sz="2000" b="0" i="0" u="none" strike="noStrike" baseline="0" dirty="0">
              <a:latin typeface="Verdana" panose="020B0604030504040204" pitchFamily="34" charset="0"/>
            </a:endParaRPr>
          </a:p>
          <a:p>
            <a:pPr marL="285750" indent="-285750" algn="just">
              <a:buFont typeface="Wingdings" panose="05000000000000000000" pitchFamily="2" charset="2"/>
              <a:buChar char="q"/>
            </a:pPr>
            <a:r>
              <a:rPr lang="en-US" sz="2000" b="0" i="0" u="none" strike="noStrike" baseline="0" dirty="0">
                <a:latin typeface="Verdana" panose="020B0604030504040204" pitchFamily="34" charset="0"/>
              </a:rPr>
              <a:t>It is parameterized with a list of placeholders which are used to create multiple objects. </a:t>
            </a:r>
          </a:p>
          <a:p>
            <a:pPr algn="just"/>
            <a:endParaRPr lang="en-US" sz="2000" b="0" i="0" u="none" strike="noStrike" baseline="0" dirty="0">
              <a:latin typeface="Verdana" panose="020B0604030504040204" pitchFamily="34" charset="0"/>
            </a:endParaRPr>
          </a:p>
          <a:p>
            <a:pPr marL="285750" indent="-285750" algn="just">
              <a:buFont typeface="Wingdings" panose="05000000000000000000" pitchFamily="2" charset="2"/>
              <a:buChar char="q"/>
            </a:pPr>
            <a:r>
              <a:rPr lang="en-US" sz="2000" b="0" i="0" u="none" strike="noStrike" baseline="0" dirty="0">
                <a:latin typeface="Verdana" panose="020B0604030504040204" pitchFamily="34" charset="0"/>
              </a:rPr>
              <a:t>This can be used to create anything, starting from a pod to networking, for which users have authorization to create. </a:t>
            </a:r>
          </a:p>
          <a:p>
            <a:pPr algn="just"/>
            <a:endParaRPr lang="en-US" sz="2000" b="0" i="0" u="none" strike="noStrike" baseline="0" dirty="0">
              <a:latin typeface="Verdana" panose="020B0604030504040204" pitchFamily="34" charset="0"/>
            </a:endParaRPr>
          </a:p>
          <a:p>
            <a:pPr marL="285750" indent="-285750" algn="just">
              <a:buFont typeface="Wingdings" panose="05000000000000000000" pitchFamily="2" charset="2"/>
              <a:buChar char="q"/>
            </a:pPr>
            <a:r>
              <a:rPr lang="en-US" sz="2000" b="0" i="0" u="none" strike="noStrike" baseline="0" dirty="0">
                <a:latin typeface="Verdana" panose="020B0604030504040204" pitchFamily="34" charset="0"/>
              </a:rPr>
              <a:t>A list of objects can be created, if the template from CLI or GUI interface in the image is uploaded to the project directory. </a:t>
            </a:r>
            <a:endParaRPr lang="en-US" sz="2000" dirty="0"/>
          </a:p>
        </p:txBody>
      </p:sp>
      <p:pic>
        <p:nvPicPr>
          <p:cNvPr id="7" name="Picture 6">
            <a:extLst>
              <a:ext uri="{FF2B5EF4-FFF2-40B4-BE49-F238E27FC236}">
                <a16:creationId xmlns:a16="http://schemas.microsoft.com/office/drawing/2014/main" id="{E34C824B-C1D5-45D8-8642-412649E9916A}"/>
              </a:ext>
            </a:extLst>
          </p:cNvPr>
          <p:cNvPicPr>
            <a:picLocks noChangeAspect="1"/>
          </p:cNvPicPr>
          <p:nvPr/>
        </p:nvPicPr>
        <p:blipFill>
          <a:blip r:embed="rId2"/>
          <a:stretch>
            <a:fillRect/>
          </a:stretch>
        </p:blipFill>
        <p:spPr>
          <a:xfrm>
            <a:off x="6278579" y="232287"/>
            <a:ext cx="5673637" cy="6248950"/>
          </a:xfrm>
          <a:prstGeom prst="rect">
            <a:avLst/>
          </a:prstGeom>
        </p:spPr>
      </p:pic>
    </p:spTree>
    <p:extLst>
      <p:ext uri="{BB962C8B-B14F-4D97-AF65-F5344CB8AC3E}">
        <p14:creationId xmlns:p14="http://schemas.microsoft.com/office/powerpoint/2010/main" val="4209535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D81C66-8DA2-46C7-ACCB-858FD29F7CF9}"/>
              </a:ext>
            </a:extLst>
          </p:cNvPr>
          <p:cNvSpPr txBox="1"/>
          <p:nvPr/>
        </p:nvSpPr>
        <p:spPr>
          <a:xfrm>
            <a:off x="2268367" y="132712"/>
            <a:ext cx="7655264" cy="707886"/>
          </a:xfrm>
          <a:prstGeom prst="rect">
            <a:avLst/>
          </a:prstGeom>
          <a:noFill/>
        </p:spPr>
        <p:txBody>
          <a:bodyPr wrap="square">
            <a:spAutoFit/>
          </a:bodyPr>
          <a:lstStyle/>
          <a:p>
            <a:pPr algn="ctr"/>
            <a:r>
              <a:rPr lang="en-US" sz="4000" b="1" i="0" u="none" strike="noStrike" baseline="0" dirty="0">
                <a:latin typeface="Times New Roman" panose="02020603050405020304" pitchFamily="18" charset="0"/>
                <a:cs typeface="Times New Roman" panose="02020603050405020304" pitchFamily="18" charset="0"/>
              </a:rPr>
              <a:t>Authentication and Authorization </a:t>
            </a:r>
            <a:endParaRPr lang="en-US" sz="4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A486F5C7-D73E-4213-88A4-00F5771B5FBB}"/>
              </a:ext>
            </a:extLst>
          </p:cNvPr>
          <p:cNvSpPr txBox="1"/>
          <p:nvPr/>
        </p:nvSpPr>
        <p:spPr>
          <a:xfrm>
            <a:off x="272211" y="950683"/>
            <a:ext cx="2768940" cy="523220"/>
          </a:xfrm>
          <a:prstGeom prst="rect">
            <a:avLst/>
          </a:prstGeom>
          <a:noFill/>
        </p:spPr>
        <p:txBody>
          <a:bodyPr wrap="square">
            <a:spAutoFit/>
          </a:bodyPr>
          <a:lstStyle/>
          <a:p>
            <a:r>
              <a:rPr lang="en-US" sz="2800" b="1" i="0" u="none" strike="noStrike" baseline="0" dirty="0">
                <a:latin typeface="Arial" panose="020B0604020202020204" pitchFamily="34" charset="0"/>
              </a:rPr>
              <a:t>Authentication</a:t>
            </a:r>
            <a:r>
              <a:rPr lang="en-US" sz="1800" b="1" i="0" u="none" strike="noStrike" baseline="0" dirty="0">
                <a:latin typeface="Arial" panose="020B0604020202020204" pitchFamily="34" charset="0"/>
              </a:rPr>
              <a:t> </a:t>
            </a:r>
            <a:endParaRPr lang="en-US" dirty="0"/>
          </a:p>
        </p:txBody>
      </p:sp>
      <p:sp>
        <p:nvSpPr>
          <p:cNvPr id="7" name="TextBox 6">
            <a:extLst>
              <a:ext uri="{FF2B5EF4-FFF2-40B4-BE49-F238E27FC236}">
                <a16:creationId xmlns:a16="http://schemas.microsoft.com/office/drawing/2014/main" id="{5CB3737C-1275-4156-BAF5-A5A5F974B547}"/>
              </a:ext>
            </a:extLst>
          </p:cNvPr>
          <p:cNvSpPr txBox="1"/>
          <p:nvPr/>
        </p:nvSpPr>
        <p:spPr>
          <a:xfrm>
            <a:off x="272211" y="1583988"/>
            <a:ext cx="11647577" cy="5016758"/>
          </a:xfrm>
          <a:prstGeom prst="rect">
            <a:avLst/>
          </a:prstGeom>
          <a:noFill/>
        </p:spPr>
        <p:txBody>
          <a:bodyPr wrap="square">
            <a:spAutoFit/>
          </a:bodyPr>
          <a:lstStyle/>
          <a:p>
            <a:r>
              <a:rPr lang="en-US" sz="2000" b="0" i="0" u="none" strike="noStrike" baseline="0" dirty="0">
                <a:latin typeface="Verdana" panose="020B0604030504040204" pitchFamily="34" charset="0"/>
              </a:rPr>
              <a:t>In OpenShift, while configuring master and client structure, master comes up with an inbuilt feature of OAuth server. </a:t>
            </a:r>
          </a:p>
          <a:p>
            <a:endParaRPr lang="en-US" sz="2000" dirty="0">
              <a:latin typeface="Verdana" panose="020B0604030504040204" pitchFamily="34" charset="0"/>
            </a:endParaRPr>
          </a:p>
          <a:p>
            <a:r>
              <a:rPr lang="en-US" sz="2000" b="0" i="0" u="none" strike="noStrike" baseline="0" dirty="0">
                <a:latin typeface="Verdana" panose="020B0604030504040204" pitchFamily="34" charset="0"/>
              </a:rPr>
              <a:t>OAuth server is used for generating tokens, which is used for authentication to the API. Since, OAuth comes as a default setup for master, we have the Allow All identity provider used by default.</a:t>
            </a:r>
          </a:p>
          <a:p>
            <a:endParaRPr lang="en-US" sz="2000" dirty="0">
              <a:latin typeface="Verdana" panose="020B0604030504040204" pitchFamily="34" charset="0"/>
            </a:endParaRPr>
          </a:p>
          <a:p>
            <a:r>
              <a:rPr lang="en-US" sz="2000" b="0" i="0" u="none" strike="noStrike" baseline="0" dirty="0">
                <a:latin typeface="Verdana" panose="020B0604030504040204" pitchFamily="34" charset="0"/>
              </a:rPr>
              <a:t>Different identity providers are present which can be configured at </a:t>
            </a:r>
            <a:r>
              <a:rPr lang="en-US" sz="2000" b="1" i="0" u="none" strike="noStrike" baseline="0" dirty="0">
                <a:latin typeface="Verdana" panose="020B0604030504040204" pitchFamily="34" charset="0"/>
              </a:rPr>
              <a:t>/</a:t>
            </a:r>
            <a:r>
              <a:rPr lang="en-US" sz="2000" b="1" i="0" u="none" strike="noStrike" baseline="0" dirty="0" err="1">
                <a:latin typeface="Verdana" panose="020B0604030504040204" pitchFamily="34" charset="0"/>
              </a:rPr>
              <a:t>etc</a:t>
            </a:r>
            <a:r>
              <a:rPr lang="en-US" sz="2000" b="1" i="0" u="none" strike="noStrike" baseline="0" dirty="0">
                <a:latin typeface="Verdana" panose="020B0604030504040204" pitchFamily="34" charset="0"/>
              </a:rPr>
              <a:t>/</a:t>
            </a:r>
            <a:r>
              <a:rPr lang="en-US" sz="2000" b="1" i="0" u="none" strike="noStrike" baseline="0" dirty="0" err="1">
                <a:latin typeface="Verdana" panose="020B0604030504040204" pitchFamily="34" charset="0"/>
              </a:rPr>
              <a:t>openshift</a:t>
            </a:r>
            <a:r>
              <a:rPr lang="en-US" sz="2000" b="1" i="0" u="none" strike="noStrike" baseline="0" dirty="0">
                <a:latin typeface="Verdana" panose="020B0604030504040204" pitchFamily="34" charset="0"/>
              </a:rPr>
              <a:t>/master/master-</a:t>
            </a:r>
            <a:r>
              <a:rPr lang="en-US" sz="2000" b="1" i="0" u="none" strike="noStrike" baseline="0" dirty="0" err="1">
                <a:latin typeface="Verdana" panose="020B0604030504040204" pitchFamily="34" charset="0"/>
              </a:rPr>
              <a:t>config.yaml</a:t>
            </a:r>
            <a:r>
              <a:rPr lang="en-US" sz="2000" b="1" i="1" u="none" strike="noStrike" baseline="0" dirty="0">
                <a:latin typeface="Verdana" panose="020B0604030504040204" pitchFamily="34" charset="0"/>
              </a:rPr>
              <a:t>. </a:t>
            </a:r>
            <a:endParaRPr lang="en-US" sz="2000" b="0" i="0" u="none" strike="noStrike" baseline="0" dirty="0">
              <a:latin typeface="Verdana" panose="020B0604030504040204" pitchFamily="34" charset="0"/>
            </a:endParaRPr>
          </a:p>
          <a:p>
            <a:endParaRPr lang="en-US" sz="2000" b="0" i="0" u="none" strike="noStrike" baseline="0" dirty="0">
              <a:latin typeface="Verdana" panose="020B0604030504040204" pitchFamily="34" charset="0"/>
            </a:endParaRPr>
          </a:p>
          <a:p>
            <a:r>
              <a:rPr lang="en-US" sz="2000" b="0" i="0" u="none" strike="noStrike" baseline="0" dirty="0">
                <a:latin typeface="Verdana" panose="020B0604030504040204" pitchFamily="34" charset="0"/>
              </a:rPr>
              <a:t>There are different types of identity providers present in OAuth. </a:t>
            </a:r>
          </a:p>
          <a:p>
            <a:r>
              <a:rPr lang="en-US" sz="2000" b="0" i="0" u="none" strike="noStrike" baseline="0" dirty="0">
                <a:latin typeface="Verdana" panose="020B0604030504040204" pitchFamily="34" charset="0"/>
              </a:rPr>
              <a:t> Allow All </a:t>
            </a:r>
          </a:p>
          <a:p>
            <a:r>
              <a:rPr lang="en-US" sz="2000" b="0" i="0" u="none" strike="noStrike" baseline="0" dirty="0">
                <a:latin typeface="Verdana" panose="020B0604030504040204" pitchFamily="34" charset="0"/>
              </a:rPr>
              <a:t> Deny All </a:t>
            </a:r>
          </a:p>
          <a:p>
            <a:r>
              <a:rPr lang="en-US" sz="2000" b="0" i="0" u="none" strike="noStrike" baseline="0" dirty="0">
                <a:latin typeface="Verdana" panose="020B0604030504040204" pitchFamily="34" charset="0"/>
              </a:rPr>
              <a:t> </a:t>
            </a:r>
            <a:r>
              <a:rPr lang="en-US" sz="2000" b="0" i="0" u="none" strike="noStrike" baseline="0" dirty="0" err="1">
                <a:latin typeface="Verdana" panose="020B0604030504040204" pitchFamily="34" charset="0"/>
              </a:rPr>
              <a:t>HTPasswd</a:t>
            </a:r>
            <a:r>
              <a:rPr lang="en-US" sz="2000" b="0" i="0" u="none" strike="noStrike" baseline="0" dirty="0">
                <a:latin typeface="Verdana" panose="020B0604030504040204" pitchFamily="34" charset="0"/>
              </a:rPr>
              <a:t> </a:t>
            </a:r>
          </a:p>
          <a:p>
            <a:r>
              <a:rPr lang="en-US" sz="2000" b="0" i="0" u="none" strike="noStrike" baseline="0" dirty="0">
                <a:latin typeface="Verdana" panose="020B0604030504040204" pitchFamily="34" charset="0"/>
              </a:rPr>
              <a:t> LDAP </a:t>
            </a:r>
          </a:p>
          <a:p>
            <a:r>
              <a:rPr lang="en-US" sz="2000" b="0" i="0" u="none" strike="noStrike" baseline="0" dirty="0">
                <a:latin typeface="Verdana" panose="020B0604030504040204" pitchFamily="34" charset="0"/>
              </a:rPr>
              <a:t> Basic Authentication </a:t>
            </a:r>
          </a:p>
        </p:txBody>
      </p:sp>
    </p:spTree>
    <p:extLst>
      <p:ext uri="{BB962C8B-B14F-4D97-AF65-F5344CB8AC3E}">
        <p14:creationId xmlns:p14="http://schemas.microsoft.com/office/powerpoint/2010/main" val="11310622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A52B88-CD8C-45FF-AD55-D1A87772711A}"/>
              </a:ext>
            </a:extLst>
          </p:cNvPr>
          <p:cNvPicPr>
            <a:picLocks noChangeAspect="1"/>
          </p:cNvPicPr>
          <p:nvPr/>
        </p:nvPicPr>
        <p:blipFill>
          <a:blip r:embed="rId2"/>
          <a:stretch>
            <a:fillRect/>
          </a:stretch>
        </p:blipFill>
        <p:spPr>
          <a:xfrm>
            <a:off x="3775967" y="321175"/>
            <a:ext cx="7753350" cy="5210175"/>
          </a:xfrm>
          <a:prstGeom prst="rect">
            <a:avLst/>
          </a:prstGeom>
        </p:spPr>
      </p:pic>
      <p:pic>
        <p:nvPicPr>
          <p:cNvPr id="5" name="Picture 4">
            <a:extLst>
              <a:ext uri="{FF2B5EF4-FFF2-40B4-BE49-F238E27FC236}">
                <a16:creationId xmlns:a16="http://schemas.microsoft.com/office/drawing/2014/main" id="{8E7F6772-3CB0-478B-ACEC-29DCC062A82F}"/>
              </a:ext>
            </a:extLst>
          </p:cNvPr>
          <p:cNvPicPr>
            <a:picLocks noChangeAspect="1"/>
          </p:cNvPicPr>
          <p:nvPr/>
        </p:nvPicPr>
        <p:blipFill>
          <a:blip r:embed="rId3"/>
          <a:stretch>
            <a:fillRect/>
          </a:stretch>
        </p:blipFill>
        <p:spPr>
          <a:xfrm>
            <a:off x="3775967" y="5531350"/>
            <a:ext cx="7753350" cy="1028700"/>
          </a:xfrm>
          <a:prstGeom prst="rect">
            <a:avLst/>
          </a:prstGeom>
        </p:spPr>
      </p:pic>
      <p:sp>
        <p:nvSpPr>
          <p:cNvPr id="7" name="TextBox 6">
            <a:extLst>
              <a:ext uri="{FF2B5EF4-FFF2-40B4-BE49-F238E27FC236}">
                <a16:creationId xmlns:a16="http://schemas.microsoft.com/office/drawing/2014/main" id="{1C04EF8F-C7DD-4389-84FF-C2BFBE84266B}"/>
              </a:ext>
            </a:extLst>
          </p:cNvPr>
          <p:cNvSpPr txBox="1"/>
          <p:nvPr/>
        </p:nvSpPr>
        <p:spPr>
          <a:xfrm>
            <a:off x="1090131" y="2967335"/>
            <a:ext cx="1519505" cy="461665"/>
          </a:xfrm>
          <a:prstGeom prst="rect">
            <a:avLst/>
          </a:prstGeom>
          <a:noFill/>
        </p:spPr>
        <p:txBody>
          <a:bodyPr wrap="square">
            <a:spAutoFit/>
          </a:bodyPr>
          <a:lstStyle/>
          <a:p>
            <a:r>
              <a:rPr lang="en-US" sz="2400" b="1" i="0" u="none" strike="noStrike" baseline="0" dirty="0">
                <a:latin typeface="Arial" panose="020B0604020202020204" pitchFamily="34" charset="0"/>
              </a:rPr>
              <a:t>Allow All </a:t>
            </a:r>
            <a:endParaRPr lang="en-US" sz="2400" dirty="0"/>
          </a:p>
        </p:txBody>
      </p:sp>
    </p:spTree>
    <p:extLst>
      <p:ext uri="{BB962C8B-B14F-4D97-AF65-F5344CB8AC3E}">
        <p14:creationId xmlns:p14="http://schemas.microsoft.com/office/powerpoint/2010/main" val="39949572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5BC733-E981-4C53-AB48-27446FC9663B}"/>
              </a:ext>
            </a:extLst>
          </p:cNvPr>
          <p:cNvSpPr txBox="1"/>
          <p:nvPr/>
        </p:nvSpPr>
        <p:spPr>
          <a:xfrm>
            <a:off x="1132939" y="2967335"/>
            <a:ext cx="1589712" cy="461665"/>
          </a:xfrm>
          <a:prstGeom prst="rect">
            <a:avLst/>
          </a:prstGeom>
          <a:noFill/>
        </p:spPr>
        <p:txBody>
          <a:bodyPr wrap="square">
            <a:spAutoFit/>
          </a:bodyPr>
          <a:lstStyle/>
          <a:p>
            <a:r>
              <a:rPr lang="en-US" sz="2400" b="1" i="0" u="none" strike="noStrike" baseline="0">
                <a:latin typeface="Arial" panose="020B0604020202020204" pitchFamily="34" charset="0"/>
              </a:rPr>
              <a:t>Deny All </a:t>
            </a:r>
            <a:endParaRPr lang="en-US" sz="2400"/>
          </a:p>
        </p:txBody>
      </p:sp>
      <p:pic>
        <p:nvPicPr>
          <p:cNvPr id="7" name="Picture 6">
            <a:extLst>
              <a:ext uri="{FF2B5EF4-FFF2-40B4-BE49-F238E27FC236}">
                <a16:creationId xmlns:a16="http://schemas.microsoft.com/office/drawing/2014/main" id="{62A08F8E-7C2E-4663-BAC4-6231B8935D72}"/>
              </a:ext>
            </a:extLst>
          </p:cNvPr>
          <p:cNvPicPr>
            <a:picLocks noChangeAspect="1"/>
          </p:cNvPicPr>
          <p:nvPr/>
        </p:nvPicPr>
        <p:blipFill>
          <a:blip r:embed="rId2"/>
          <a:stretch>
            <a:fillRect/>
          </a:stretch>
        </p:blipFill>
        <p:spPr>
          <a:xfrm>
            <a:off x="3913812" y="376237"/>
            <a:ext cx="7734300" cy="6105525"/>
          </a:xfrm>
          <a:prstGeom prst="rect">
            <a:avLst/>
          </a:prstGeom>
        </p:spPr>
      </p:pic>
    </p:spTree>
    <p:extLst>
      <p:ext uri="{BB962C8B-B14F-4D97-AF65-F5344CB8AC3E}">
        <p14:creationId xmlns:p14="http://schemas.microsoft.com/office/powerpoint/2010/main" val="302788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179</TotalTime>
  <Words>1884</Words>
  <Application>Microsoft Office PowerPoint</Application>
  <PresentationFormat>Widescreen</PresentationFormat>
  <Paragraphs>204</Paragraphs>
  <Slides>58</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58</vt:i4>
      </vt:variant>
    </vt:vector>
  </HeadingPairs>
  <TitlesOfParts>
    <vt:vector size="68" baseType="lpstr">
      <vt:lpstr>Amasis MT Pro</vt:lpstr>
      <vt:lpstr>Arial</vt:lpstr>
      <vt:lpstr>Calibri</vt:lpstr>
      <vt:lpstr>Consolas</vt:lpstr>
      <vt:lpstr>Courier New</vt:lpstr>
      <vt:lpstr>Times New Roman</vt:lpstr>
      <vt:lpstr>Tw Cen MT</vt:lpstr>
      <vt:lpstr>Verdana</vt:lpstr>
      <vt:lpstr>Wingdings</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BuildConfig FileIn</vt:lpstr>
      <vt:lpstr>PowerPoint Presentation</vt:lpstr>
      <vt:lpstr>Source-to-image Strategy </vt:lpstr>
      <vt:lpstr>Pipeline Strategy</vt:lpstr>
      <vt:lpstr>Using build pipeline </vt:lpstr>
      <vt:lpstr>OpenShift-CLI</vt:lpstr>
      <vt:lpstr>PowerPoint Presentation</vt:lpstr>
      <vt:lpstr>PowerPoint Presentation</vt:lpstr>
      <vt:lpstr>PowerPoint Presentation</vt:lpstr>
      <vt:lpstr>Setting Up CLI Client </vt:lpstr>
      <vt:lpstr>CLI Profiles</vt:lpstr>
      <vt:lpstr>PowerPoint Presentation</vt:lpstr>
      <vt:lpstr>OpenShift – CLI Operations </vt:lpstr>
      <vt:lpstr>Basic Commands</vt:lpstr>
      <vt:lpstr>Build and Deploy Commands</vt:lpstr>
      <vt:lpstr>Application Management Commands</vt:lpstr>
      <vt:lpstr>Troubleshooting and Debugging Commands</vt:lpstr>
      <vt:lpstr>Setting Commands</vt:lpstr>
      <vt:lpstr>OpenShift – Clusters </vt:lpstr>
      <vt:lpstr>PowerPoint Presentation</vt:lpstr>
      <vt:lpstr>Managing Cluster Logs</vt:lpstr>
      <vt:lpstr>Upgrading a Cluster</vt:lpstr>
      <vt:lpstr>PowerPoint Presentation</vt:lpstr>
    </vt:vector>
  </TitlesOfParts>
  <Company>KPMG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 R,  Vivek  Kumar</dc:creator>
  <cp:lastModifiedBy>S R,  Vivek  Kumar</cp:lastModifiedBy>
  <cp:revision>311</cp:revision>
  <dcterms:created xsi:type="dcterms:W3CDTF">2022-09-29T05:06:30Z</dcterms:created>
  <dcterms:modified xsi:type="dcterms:W3CDTF">2022-09-30T04:55:10Z</dcterms:modified>
</cp:coreProperties>
</file>

<file path=docProps/thumbnail.jpeg>
</file>